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1"/>
  </p:notesMasterIdLst>
  <p:sldIdLst>
    <p:sldId id="336" r:id="rId2"/>
    <p:sldId id="331" r:id="rId3"/>
    <p:sldId id="332" r:id="rId4"/>
    <p:sldId id="419" r:id="rId5"/>
    <p:sldId id="333" r:id="rId6"/>
    <p:sldId id="338" r:id="rId7"/>
    <p:sldId id="339" r:id="rId8"/>
    <p:sldId id="420" r:id="rId9"/>
    <p:sldId id="340" r:id="rId10"/>
    <p:sldId id="343" r:id="rId11"/>
    <p:sldId id="337" r:id="rId12"/>
    <p:sldId id="346" r:id="rId13"/>
    <p:sldId id="344" r:id="rId14"/>
    <p:sldId id="347" r:id="rId15"/>
    <p:sldId id="348" r:id="rId16"/>
    <p:sldId id="349" r:id="rId17"/>
    <p:sldId id="350" r:id="rId18"/>
    <p:sldId id="351" r:id="rId19"/>
    <p:sldId id="352" r:id="rId20"/>
    <p:sldId id="354" r:id="rId21"/>
    <p:sldId id="355" r:id="rId22"/>
    <p:sldId id="356" r:id="rId23"/>
    <p:sldId id="357" r:id="rId24"/>
    <p:sldId id="358" r:id="rId25"/>
    <p:sldId id="359" r:id="rId26"/>
    <p:sldId id="360" r:id="rId27"/>
    <p:sldId id="361" r:id="rId28"/>
    <p:sldId id="362" r:id="rId29"/>
    <p:sldId id="363" r:id="rId30"/>
    <p:sldId id="364" r:id="rId31"/>
    <p:sldId id="365" r:id="rId32"/>
    <p:sldId id="366" r:id="rId33"/>
    <p:sldId id="367" r:id="rId34"/>
    <p:sldId id="368" r:id="rId35"/>
    <p:sldId id="369" r:id="rId36"/>
    <p:sldId id="371" r:id="rId37"/>
    <p:sldId id="372" r:id="rId38"/>
    <p:sldId id="373" r:id="rId39"/>
    <p:sldId id="374" r:id="rId40"/>
    <p:sldId id="375" r:id="rId41"/>
    <p:sldId id="376" r:id="rId42"/>
    <p:sldId id="377" r:id="rId43"/>
    <p:sldId id="378" r:id="rId44"/>
    <p:sldId id="379" r:id="rId45"/>
    <p:sldId id="380" r:id="rId46"/>
    <p:sldId id="381" r:id="rId47"/>
    <p:sldId id="382" r:id="rId48"/>
    <p:sldId id="384" r:id="rId49"/>
    <p:sldId id="385" r:id="rId50"/>
    <p:sldId id="386" r:id="rId51"/>
    <p:sldId id="387" r:id="rId52"/>
    <p:sldId id="388" r:id="rId53"/>
    <p:sldId id="389" r:id="rId54"/>
    <p:sldId id="390" r:id="rId55"/>
    <p:sldId id="391" r:id="rId56"/>
    <p:sldId id="392" r:id="rId57"/>
    <p:sldId id="393" r:id="rId58"/>
    <p:sldId id="394" r:id="rId59"/>
    <p:sldId id="395" r:id="rId60"/>
    <p:sldId id="396" r:id="rId61"/>
    <p:sldId id="421" r:id="rId62"/>
    <p:sldId id="397" r:id="rId63"/>
    <p:sldId id="398" r:id="rId64"/>
    <p:sldId id="399" r:id="rId65"/>
    <p:sldId id="400" r:id="rId66"/>
    <p:sldId id="401" r:id="rId67"/>
    <p:sldId id="409" r:id="rId68"/>
    <p:sldId id="410" r:id="rId69"/>
    <p:sldId id="411" r:id="rId70"/>
    <p:sldId id="413" r:id="rId71"/>
    <p:sldId id="415" r:id="rId72"/>
    <p:sldId id="417" r:id="rId73"/>
    <p:sldId id="402" r:id="rId74"/>
    <p:sldId id="403" r:id="rId75"/>
    <p:sldId id="404" r:id="rId76"/>
    <p:sldId id="405" r:id="rId77"/>
    <p:sldId id="406" r:id="rId78"/>
    <p:sldId id="407" r:id="rId79"/>
    <p:sldId id="408" r:id="rId8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onathan de Bruin" initials="JdB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3FF"/>
    <a:srgbClr val="FF2600"/>
    <a:srgbClr val="FF00FF"/>
    <a:srgbClr val="DFCBE5"/>
    <a:srgbClr val="C000A8"/>
    <a:srgbClr val="FF5FFF"/>
    <a:srgbClr val="92FF50"/>
    <a:srgbClr val="A0C52C"/>
    <a:srgbClr val="C00041"/>
    <a:srgbClr val="8CC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8FA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/>
      <a:tcStyle>
        <a:tcBdr/>
        <a:fill>
          <a:solidFill>
            <a:srgbClr val="E4E4E0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48"/>
    <p:restoredTop sz="82303"/>
  </p:normalViewPr>
  <p:slideViewPr>
    <p:cSldViewPr snapToGrid="0" snapToObjects="1">
      <p:cViewPr>
        <p:scale>
          <a:sx n="70" d="100"/>
          <a:sy n="70" d="100"/>
        </p:scale>
        <p:origin x="48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10-19T17:03:41.012" idx="1">
    <p:pos x="4032" y="-160"/>
    <p:text>plaatje van tidyverse
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11-04T09:24:31.235" idx="2">
    <p:pos x="6080" y="-160"/>
    <p:text>- show web page https://r4ds.had.co.nz/
-  add link to GitHub repo
- add link to execises</p:text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825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12" name="Shape 8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https://jules32.github.io/2016-07-12-Oxford/dplyr_tidyr/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46" name="Shape 5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Recently developed</a:t>
            </a:r>
          </a:p>
          <a:p>
            <a:r>
              <a:rPr dirty="0"/>
              <a:t>Fast adoption by community</a:t>
            </a:r>
          </a:p>
          <a:p>
            <a:r>
              <a:rPr dirty="0"/>
              <a:t>Integration with RStudio</a:t>
            </a:r>
          </a:p>
          <a:p>
            <a:r>
              <a:rPr dirty="0"/>
              <a:t>Dev by Wickham</a:t>
            </a:r>
          </a:p>
          <a:p>
            <a:r>
              <a:rPr dirty="0"/>
              <a:t>- Collection of packages</a:t>
            </a:r>
          </a:p>
          <a:p>
            <a:r>
              <a:rPr dirty="0"/>
              <a:t>Everyone can make extensions to the </a:t>
            </a:r>
            <a:r>
              <a:rPr dirty="0" err="1"/>
              <a:t>tidyverse</a:t>
            </a:r>
            <a:endParaRPr dirty="0"/>
          </a:p>
          <a:p>
            <a:r>
              <a:rPr dirty="0" err="1"/>
              <a:t>dplyr</a:t>
            </a:r>
            <a:r>
              <a:rPr dirty="0"/>
              <a:t> and ggplot2 are the most well known packages</a:t>
            </a:r>
          </a:p>
          <a:p>
            <a:r>
              <a:rPr dirty="0"/>
              <a:t>Easy to switch between base R and </a:t>
            </a:r>
            <a:r>
              <a:rPr dirty="0" err="1"/>
              <a:t>tidyverse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51" name="Shape 55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Discuss</a:t>
            </a:r>
          </a:p>
          <a:p>
            <a:endParaRPr dirty="0"/>
          </a:p>
          <a:p>
            <a:r>
              <a:rPr dirty="0"/>
              <a:t>Base R is confusing/old, non-intuitive -&gt; </a:t>
            </a:r>
            <a:r>
              <a:rPr dirty="0" err="1"/>
              <a:t>tidyverse</a:t>
            </a:r>
            <a:r>
              <a:rPr dirty="0"/>
              <a:t> introduces intuitive functions</a:t>
            </a:r>
          </a:p>
          <a:p>
            <a:r>
              <a:rPr dirty="0"/>
              <a:t>Different developers and historical inconsistencies -&gt; </a:t>
            </a:r>
            <a:r>
              <a:rPr dirty="0" err="1"/>
              <a:t>tidyverse</a:t>
            </a:r>
            <a:r>
              <a:rPr dirty="0"/>
              <a:t> has a shared grammar</a:t>
            </a:r>
          </a:p>
          <a:p>
            <a:endParaRPr dirty="0"/>
          </a:p>
          <a:p>
            <a:r>
              <a:rPr dirty="0"/>
              <a:t>"R is an old language, and some things that were useful 10 or 20 years ago now get in your way. It’s difficult to change base R without breaking existing code, so most innovation occurs in packages."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Tidyverse</a:t>
            </a:r>
            <a:r>
              <a:rPr lang="en-US" dirty="0"/>
              <a:t> packages connect and ease the workflow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r>
              <a:rPr lang="en-US" sz="2200" b="0" i="0" u="none" strike="noStrike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Tidyverse</a:t>
            </a:r>
            <a:r>
              <a:rPr 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packages are intended to make statisticians and data scientists more productive by guiding them through workflows that facilitate communication, and result in reproducible work products. Fundamentally, the </a:t>
            </a:r>
            <a:r>
              <a:rPr lang="en-US" sz="2200" b="0" i="0" u="none" strike="noStrike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tidyverse</a:t>
            </a:r>
            <a:r>
              <a:rPr 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is about the connections between the tools that make the workflow possible.”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08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79" name="Shape 5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52" name="Shape 6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Yes Jonathan, cranes are birds.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26" name="Shape 7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https://jules32.github.io/2016-07-12-Oxford/dplyr_tidyr/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46" name="Shape 7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https://jules32.github.io/2016-07-12-Oxford/dplyr_tidyr/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1" name="Shape 7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https://jules32.github.io/2016-07-12-Oxford/dplyr_tidyr/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>
            <a:off x="571500" y="4749800"/>
            <a:ext cx="11868094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571500" y="1320800"/>
            <a:ext cx="11861800" cy="317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1500" y="5016500"/>
            <a:ext cx="11861800" cy="101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9842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457200">
              <a:spcBef>
                <a:spcPts val="0"/>
              </a:spcBef>
              <a:buSzTx/>
              <a:buFontTx/>
              <a:buNone/>
              <a:defRPr sz="2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2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92600"/>
            <a:ext cx="10464800" cy="7112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 defTabSz="457200">
              <a:spcBef>
                <a:spcPts val="2400"/>
              </a:spcBef>
              <a:buSzTx/>
              <a:buFontTx/>
              <a:buNone/>
              <a:defRPr sz="40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Line"/>
          <p:cNvSpPr/>
          <p:nvPr/>
        </p:nvSpPr>
        <p:spPr>
          <a:xfrm>
            <a:off x="7543800" y="7975599"/>
            <a:ext cx="1" cy="14225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7594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1409700" y="7785100"/>
            <a:ext cx="5791200" cy="1701800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848600" y="8470900"/>
            <a:ext cx="4953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571500" y="3289300"/>
            <a:ext cx="11861800" cy="317500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Line"/>
          <p:cNvSpPr/>
          <p:nvPr/>
        </p:nvSpPr>
        <p:spPr>
          <a:xfrm>
            <a:off x="571500" y="4864100"/>
            <a:ext cx="5334476" cy="5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2" name="Image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571500" y="1435100"/>
            <a:ext cx="5334000" cy="317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1500" y="5130800"/>
            <a:ext cx="5334000" cy="317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Line"/>
          <p:cNvSpPr/>
          <p:nvPr/>
        </p:nvSpPr>
        <p:spPr>
          <a:xfrm>
            <a:off x="571500" y="1968500"/>
            <a:ext cx="5073394" cy="133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0" name="Image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5080000" cy="6667500"/>
          </a:xfrm>
          <a:prstGeom prst="rect">
            <a:avLst/>
          </a:prstGeom>
        </p:spPr>
        <p:txBody>
          <a:bodyPr/>
          <a:lstStyle>
            <a:lvl1pPr marL="330200" indent="-330200">
              <a:spcBef>
                <a:spcPts val="3000"/>
              </a:spcBef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indent="-330200">
              <a:spcBef>
                <a:spcPts val="3000"/>
              </a:spcBef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90600" indent="-330200">
              <a:spcBef>
                <a:spcPts val="3000"/>
              </a:spcBef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20800" indent="-330200">
              <a:spcBef>
                <a:spcPts val="3000"/>
              </a:spcBef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651000" indent="-330200">
              <a:spcBef>
                <a:spcPts val="3000"/>
              </a:spcBef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10743" y="9199778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889000"/>
            <a:ext cx="11214100" cy="79629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Line"/>
          <p:cNvSpPr/>
          <p:nvPr/>
        </p:nvSpPr>
        <p:spPr>
          <a:xfrm flipH="1">
            <a:off x="9055098" y="508000"/>
            <a:ext cx="128" cy="797563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9" name="Line"/>
          <p:cNvSpPr/>
          <p:nvPr/>
        </p:nvSpPr>
        <p:spPr>
          <a:xfrm>
            <a:off x="9055096" y="4464050"/>
            <a:ext cx="3448503" cy="5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0" name="Image"/>
          <p:cNvSpPr>
            <a:spLocks noGrp="1"/>
          </p:cNvSpPr>
          <p:nvPr>
            <p:ph type="pic" sz="quarter" idx="13"/>
          </p:nvPr>
        </p:nvSpPr>
        <p:spPr>
          <a:xfrm>
            <a:off x="9220200" y="4622800"/>
            <a:ext cx="3276600" cy="386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Image"/>
          <p:cNvSpPr>
            <a:spLocks noGrp="1"/>
          </p:cNvSpPr>
          <p:nvPr>
            <p:ph type="pic" sz="quarter" idx="14"/>
          </p:nvPr>
        </p:nvSpPr>
        <p:spPr>
          <a:xfrm>
            <a:off x="9220200" y="508000"/>
            <a:ext cx="3276600" cy="3797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Image"/>
          <p:cNvSpPr>
            <a:spLocks noGrp="1"/>
          </p:cNvSpPr>
          <p:nvPr>
            <p:ph type="pic" idx="15"/>
          </p:nvPr>
        </p:nvSpPr>
        <p:spPr>
          <a:xfrm>
            <a:off x="520700" y="508000"/>
            <a:ext cx="8369300" cy="797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20700" y="8661400"/>
            <a:ext cx="8369300" cy="939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571500" y="19685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Courier"/>
          <a:ea typeface="Courier"/>
          <a:cs typeface="Courier"/>
          <a:sym typeface="Courier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Courier"/>
          <a:ea typeface="Courier"/>
          <a:cs typeface="Courier"/>
          <a:sym typeface="Courier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Courier"/>
          <a:ea typeface="Courier"/>
          <a:cs typeface="Courier"/>
          <a:sym typeface="Courier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Courier"/>
          <a:ea typeface="Courier"/>
          <a:cs typeface="Courier"/>
          <a:sym typeface="Courier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Courier"/>
          <a:ea typeface="Courier"/>
          <a:cs typeface="Courier"/>
          <a:sym typeface="Courier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Courier"/>
          <a:ea typeface="Courier"/>
          <a:cs typeface="Courier"/>
          <a:sym typeface="Courier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Courier"/>
          <a:ea typeface="Courier"/>
          <a:cs typeface="Courier"/>
          <a:sym typeface="Courier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Courier"/>
          <a:ea typeface="Courier"/>
          <a:cs typeface="Courier"/>
          <a:sym typeface="Courier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Courier"/>
          <a:ea typeface="Courier"/>
          <a:cs typeface="Courier"/>
          <a:sym typeface="Courier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"/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u.nl/en/research/research-data-management/tools-services/training-and-workshops" TargetMode="Externa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trechtUniversity/R-data-cafe" TargetMode="External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introRData" TargetMode="External"/><Relationship Id="rId2" Type="http://schemas.openxmlformats.org/officeDocument/2006/relationships/hyperlink" Target="mailto:b.m.i.vreede@uu.n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2.xml"/><Relationship Id="rId4" Type="http://schemas.openxmlformats.org/officeDocument/2006/relationships/hyperlink" Target="http://www.rstudio.com/resources/cheatsheet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Introduction to R &amp; data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 to R &amp; data</a:t>
            </a:r>
          </a:p>
        </p:txBody>
      </p:sp>
      <p:sp>
        <p:nvSpPr>
          <p:cNvPr id="536" name="Part II: Modern R with tidyverse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Part II: Modern R with tidyverse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Your afternoon roadma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Your afternoon roadmap</a:t>
            </a:r>
          </a:p>
        </p:txBody>
      </p:sp>
      <p:sp>
        <p:nvSpPr>
          <p:cNvPr id="566" name="A short explanation on screen (~15 minutes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A short explanation on screen (~15 minutes)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Exercises in a document on your computer (~45 minutes)</a:t>
            </a:r>
          </a:p>
          <a:p>
            <a:pPr marL="787400" lvl="1" indent="-330200">
              <a:spcBef>
                <a:spcPts val="1000"/>
              </a:spcBef>
              <a:defRPr sz="24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2-3 basic exercises</a:t>
            </a:r>
          </a:p>
          <a:p>
            <a:pPr marL="787400" lvl="1" indent="-330200">
              <a:spcBef>
                <a:spcPts val="1000"/>
              </a:spcBef>
              <a:defRPr sz="24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optional exercises, for further practice</a:t>
            </a:r>
          </a:p>
          <a:p>
            <a:pPr marL="787400" lvl="1" indent="-330200">
              <a:spcBef>
                <a:spcPts val="1000"/>
              </a:spcBef>
              <a:defRPr sz="24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recommended reading</a:t>
            </a:r>
            <a:r>
              <a:rPr dirty="0"/>
              <a:t>, for some extra insight into </a:t>
            </a:r>
            <a:r>
              <a:rPr dirty="0" err="1"/>
              <a:t>Tidyverse</a:t>
            </a:r>
            <a:endParaRPr dirty="0"/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We will work with a new data set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The exercises are presented in </a:t>
            </a:r>
            <a:r>
              <a:rPr dirty="0" err="1"/>
              <a:t>Rmarkdown</a:t>
            </a:r>
            <a:r>
              <a:rPr dirty="0"/>
              <a:t> format. 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rcafe_image.jpeg" descr="rcafe_image.jpe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25000" r="250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39" name="Outline part II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5811012" cy="1397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Your afternoon roadmap</a:t>
            </a:r>
            <a:endParaRPr dirty="0"/>
          </a:p>
        </p:txBody>
      </p:sp>
      <p:sp>
        <p:nvSpPr>
          <p:cNvPr id="540" name="Introduction to tidyverse, rmarkdown, and tibble.…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5327551" cy="66675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Introduction to </a:t>
            </a:r>
            <a:r>
              <a:rPr dirty="0" err="1">
                <a:latin typeface="Helvetica Neue Medium"/>
                <a:ea typeface="Helvetica Neue Medium"/>
                <a:cs typeface="Helvetica Neue Medium"/>
                <a:sym typeface="Helvetica Neue Medium"/>
              </a:rPr>
              <a:t>tidyverse</a:t>
            </a:r>
            <a:r>
              <a:rPr dirty="0"/>
              <a:t>, </a:t>
            </a:r>
            <a:r>
              <a:rPr lang="en-US" dirty="0" err="1">
                <a:latin typeface="Helvetica Neue Medium"/>
                <a:ea typeface="Helvetica Neue Medium"/>
                <a:cs typeface="Helvetica Neue Medium"/>
                <a:sym typeface="Helvetica Neue Medium"/>
              </a:rPr>
              <a:t>R</a:t>
            </a:r>
            <a:r>
              <a:rPr dirty="0" err="1">
                <a:latin typeface="Helvetica Neue Medium"/>
                <a:ea typeface="Helvetica Neue Medium"/>
                <a:cs typeface="Helvetica Neue Medium"/>
                <a:sym typeface="Helvetica Neue Medium"/>
              </a:rPr>
              <a:t>markdown</a:t>
            </a:r>
            <a:r>
              <a:rPr dirty="0"/>
              <a:t>, and </a:t>
            </a:r>
            <a:r>
              <a:rPr dirty="0" err="1">
                <a:latin typeface="Helvetica Neue Medium"/>
                <a:ea typeface="Helvetica Neue Medium"/>
                <a:cs typeface="Helvetica Neue Medium"/>
                <a:sym typeface="Helvetica Neue Medium"/>
              </a:rPr>
              <a:t>tibble</a:t>
            </a:r>
            <a:r>
              <a:rPr dirty="0"/>
              <a:t>.</a:t>
            </a:r>
          </a:p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Load and save data with </a:t>
            </a:r>
            <a:r>
              <a:rPr dirty="0" err="1">
                <a:latin typeface="Helvetica Neue Medium"/>
                <a:ea typeface="Helvetica Neue Medium"/>
                <a:cs typeface="Helvetica Neue Medium"/>
                <a:sym typeface="Helvetica Neue Medium"/>
              </a:rPr>
              <a:t>readr</a:t>
            </a:r>
            <a:endParaRPr dirty="0"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[break]</a:t>
            </a:r>
          </a:p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Data </a:t>
            </a:r>
            <a:r>
              <a:rPr dirty="0" err="1"/>
              <a:t>visualisation</a:t>
            </a:r>
            <a:r>
              <a:rPr dirty="0"/>
              <a:t> with </a:t>
            </a:r>
            <a:r>
              <a:rPr dirty="0" err="1">
                <a:latin typeface="Helvetica Neue Medium"/>
                <a:ea typeface="Helvetica Neue Medium"/>
                <a:cs typeface="Helvetica Neue Medium"/>
                <a:sym typeface="Helvetica Neue Medium"/>
              </a:rPr>
              <a:t>ggplot</a:t>
            </a:r>
            <a:endParaRPr dirty="0"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[break]</a:t>
            </a:r>
          </a:p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Data transformation with </a:t>
            </a:r>
            <a:r>
              <a:rPr lang="en-US" dirty="0" err="1">
                <a:latin typeface="Helvetica Neue Medium"/>
                <a:ea typeface="Helvetica Neue Medium"/>
                <a:cs typeface="Helvetica Neue Medium"/>
                <a:sym typeface="Helvetica Neue Medium"/>
              </a:rPr>
              <a:t>tidyr</a:t>
            </a:r>
            <a:r>
              <a:rPr lang="en-US" dirty="0"/>
              <a:t> and </a:t>
            </a:r>
            <a:r>
              <a:rPr dirty="0" err="1">
                <a:latin typeface="Helvetica Neue Medium"/>
                <a:ea typeface="Helvetica Neue Medium"/>
                <a:cs typeface="Helvetica Neue Medium"/>
                <a:sym typeface="Helvetica Neue Medium"/>
              </a:rPr>
              <a:t>dplyr</a:t>
            </a:r>
            <a:endParaRPr dirty="0"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Console, Scripts and Rmarkdow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Console, Scripts and Rmarkdown</a:t>
            </a:r>
          </a:p>
        </p:txBody>
      </p:sp>
      <p:sp>
        <p:nvSpPr>
          <p:cNvPr id="576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577" name="Table"/>
          <p:cNvGraphicFramePr/>
          <p:nvPr/>
        </p:nvGraphicFramePr>
        <p:xfrm>
          <a:off x="562807" y="2228850"/>
          <a:ext cx="11879184" cy="665479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959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9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597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18266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Console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Code execution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-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8266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Script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  <a:solidFill>
                      <a:srgbClr val="EDF0F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Code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  <a:solidFill>
                      <a:srgbClr val="EDF0F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2800"/>
                      </a:pPr>
                      <a:r>
                        <a:t>Extension: 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.R</a:t>
                      </a:r>
                    </a:p>
                    <a:p>
                      <a:pPr algn="ctr" defTabSz="457200">
                        <a:defRPr sz="2800"/>
                      </a:pPr>
                      <a:r>
                        <a:t>(example_script.R)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solidFill>
                      <a:srgbClr val="ED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266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Rmarkdown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Code + Narrative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2800"/>
                      </a:pPr>
                      <a:r>
                        <a:t>Extension: 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.Rmd</a:t>
                      </a:r>
                    </a:p>
                    <a:p>
                      <a:pPr algn="ctr" defTabSz="457200">
                        <a:defRPr sz="2800"/>
                      </a:pPr>
                      <a:r>
                        <a:t>(example_report.Rmd)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rmarkdown-200x232@2x.png" descr="rmarkdown-200x232@2x.pn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/>
          <a:stretch>
            <a:fillRect/>
          </a:stretch>
        </p:blipFill>
        <p:spPr>
          <a:xfrm>
            <a:off x="8033489" y="141516"/>
            <a:ext cx="4199446" cy="4871356"/>
          </a:xfrm>
          <a:prstGeom prst="rect">
            <a:avLst/>
          </a:prstGeom>
        </p:spPr>
      </p:pic>
      <p:sp>
        <p:nvSpPr>
          <p:cNvPr id="569" name="From code to document"/>
          <p:cNvSpPr txBox="1">
            <a:spLocks noGrp="1"/>
          </p:cNvSpPr>
          <p:nvPr>
            <p:ph type="title"/>
          </p:nvPr>
        </p:nvSpPr>
        <p:spPr>
          <a:xfrm>
            <a:off x="571500" y="1435100"/>
            <a:ext cx="6580414" cy="3175000"/>
          </a:xfrm>
          <a:prstGeom prst="rect">
            <a:avLst/>
          </a:prstGeom>
        </p:spPr>
        <p:txBody>
          <a:bodyPr/>
          <a:lstStyle/>
          <a:p>
            <a:r>
              <a:rPr dirty="0"/>
              <a:t>From code to document</a:t>
            </a:r>
          </a:p>
        </p:txBody>
      </p:sp>
      <p:sp>
        <p:nvSpPr>
          <p:cNvPr id="570" name="Turn your analyses into high quality documents with Rmarkdown"/>
          <p:cNvSpPr txBox="1">
            <a:spLocks noGrp="1"/>
          </p:cNvSpPr>
          <p:nvPr>
            <p:ph type="body" sz="quarter" idx="1"/>
          </p:nvPr>
        </p:nvSpPr>
        <p:spPr>
          <a:xfrm>
            <a:off x="571499" y="5130800"/>
            <a:ext cx="11397344" cy="41275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dirty="0">
                <a:solidFill>
                  <a:schemeClr val="tx1"/>
                </a:solidFill>
              </a:rPr>
              <a:t>Turn your analyses into high quality documents with </a:t>
            </a:r>
            <a:r>
              <a:rPr dirty="0" err="1">
                <a:solidFill>
                  <a:schemeClr val="tx1"/>
                </a:solidFill>
              </a:rPr>
              <a:t>Rmarkdown</a:t>
            </a: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spcBef>
                <a:spcPts val="3000"/>
              </a:spcBef>
              <a:buFont typeface="Arial" panose="020B0604020202020204" pitchFamily="34" charset="0"/>
              <a:buChar char="•"/>
              <a:defRPr sz="26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>
                <a:solidFill>
                  <a:schemeClr val="tx1"/>
                </a:solidFill>
              </a:rPr>
              <a:t>Combine code with narrative (R with markdown)</a:t>
            </a:r>
          </a:p>
          <a:p>
            <a:pPr marL="457200" indent="-457200">
              <a:spcBef>
                <a:spcPts val="3000"/>
              </a:spcBef>
              <a:buFont typeface="Arial" panose="020B0604020202020204" pitchFamily="34" charset="0"/>
              <a:buChar char="•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>
                <a:solidFill>
                  <a:schemeClr val="tx1"/>
                </a:solidFill>
                <a:sym typeface="Helvetica Neue Light"/>
              </a:rPr>
              <a:t>Turn your analyses into high quality documents, reports, presentations and dashboards.</a:t>
            </a:r>
          </a:p>
          <a:p>
            <a:pPr marL="457200" indent="-457200">
              <a:spcBef>
                <a:spcPts val="3000"/>
              </a:spcBef>
              <a:buFont typeface="Arial" panose="020B0604020202020204" pitchFamily="34" charset="0"/>
              <a:buChar char="•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>
                <a:solidFill>
                  <a:schemeClr val="tx1"/>
                </a:solidFill>
                <a:sym typeface="Helvetica Neue Light"/>
              </a:rPr>
              <a:t>… or your note book.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Rectangle"/>
          <p:cNvSpPr/>
          <p:nvPr/>
        </p:nvSpPr>
        <p:spPr>
          <a:xfrm>
            <a:off x="576326" y="5753535"/>
            <a:ext cx="11626387" cy="172334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2" name="Markdow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Markdown </a:t>
            </a:r>
          </a:p>
        </p:txBody>
      </p:sp>
      <p:sp>
        <p:nvSpPr>
          <p:cNvPr id="583" name="# titl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# title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Some text about your project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## Section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More text about your project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```{r}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max(iris$Petal.Length)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min(iris$Petal.Length)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```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Rmarkdown: dem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Rmarkdown: demo</a:t>
            </a:r>
          </a:p>
        </p:txBody>
      </p:sp>
      <p:pic>
        <p:nvPicPr>
          <p:cNvPr id="586" name="rmarkdown-200x232@2x.png" descr="rmarkdown-200x232@2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16" y="2405138"/>
            <a:ext cx="5443992" cy="63150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Exercise: open the exercise Rmarkdown…"/>
          <p:cNvSpPr txBox="1">
            <a:spLocks noGrp="1"/>
          </p:cNvSpPr>
          <p:nvPr>
            <p:ph type="title"/>
          </p:nvPr>
        </p:nvSpPr>
        <p:spPr>
          <a:xfrm>
            <a:off x="571500" y="3289300"/>
            <a:ext cx="11861800" cy="3841025"/>
          </a:xfrm>
          <a:prstGeom prst="rect">
            <a:avLst/>
          </a:prstGeom>
        </p:spPr>
        <p:txBody>
          <a:bodyPr/>
          <a:lstStyle/>
          <a:p>
            <a:r>
              <a:t>Exercise: open the exercise Rmarkdown</a:t>
            </a:r>
          </a:p>
          <a:p>
            <a:endParaRPr/>
          </a:p>
          <a:p>
            <a:pPr>
              <a:defRPr sz="2500"/>
            </a:pPr>
            <a:r>
              <a:t>1. RStudio &gt; File &gt; Open Project &gt; introduction-to-R-and-data-github.Rproj</a:t>
            </a:r>
          </a:p>
          <a:p>
            <a:pPr>
              <a:defRPr sz="2500"/>
            </a:pPr>
            <a:endParaRPr/>
          </a:p>
          <a:p>
            <a:pPr>
              <a:defRPr sz="2500"/>
            </a:pPr>
            <a:r>
              <a:t>2. From the ‘files’ menu (bottom right), select modernR_exercises.Rmd</a:t>
            </a:r>
          </a:p>
          <a:p>
            <a:pPr>
              <a:defRPr sz="2500"/>
            </a:pPr>
            <a:endParaRPr/>
          </a:p>
          <a:p>
            <a:pPr>
              <a:defRPr sz="2500"/>
            </a:pPr>
            <a:r>
              <a:t>3. Update the header information with your name!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Run the first code chunk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Run the first code chunk!</a:t>
            </a:r>
          </a:p>
        </p:txBody>
      </p:sp>
      <p:sp>
        <p:nvSpPr>
          <p:cNvPr id="591" name="&gt; library(tidyverse)…"/>
          <p:cNvSpPr txBox="1">
            <a:spLocks noGrp="1"/>
          </p:cNvSpPr>
          <p:nvPr>
            <p:ph type="body" idx="1"/>
          </p:nvPr>
        </p:nvSpPr>
        <p:spPr>
          <a:xfrm>
            <a:off x="571500" y="4802432"/>
            <a:ext cx="14137719" cy="443046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sz="2200" dirty="0"/>
              <a:t>&gt; library(</a:t>
            </a:r>
            <a:r>
              <a:rPr sz="2200" dirty="0" err="1"/>
              <a:t>tidyverse</a:t>
            </a:r>
            <a:r>
              <a:rPr sz="2200" dirty="0"/>
              <a:t>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── Attaching packages ─────────────────────── </a:t>
            </a:r>
            <a:r>
              <a:rPr sz="2200" dirty="0" err="1"/>
              <a:t>tidyverse</a:t>
            </a:r>
            <a:r>
              <a:rPr sz="2200" dirty="0"/>
              <a:t> 1.2.1 ──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>
                <a:solidFill>
                  <a:srgbClr val="008F00"/>
                </a:solidFill>
              </a:rPr>
              <a:t>✔</a:t>
            </a:r>
            <a:r>
              <a:rPr sz="2200" dirty="0"/>
              <a:t> </a:t>
            </a:r>
            <a:r>
              <a:rPr sz="2200" dirty="0">
                <a:solidFill>
                  <a:srgbClr val="005493"/>
                </a:solidFill>
              </a:rPr>
              <a:t>ggplot2</a:t>
            </a:r>
            <a:r>
              <a:rPr sz="2200" dirty="0"/>
              <a:t> 3.1.0     </a:t>
            </a:r>
            <a:r>
              <a:rPr sz="2200" dirty="0">
                <a:solidFill>
                  <a:srgbClr val="008F00"/>
                </a:solidFill>
              </a:rPr>
              <a:t>✔</a:t>
            </a:r>
            <a:r>
              <a:rPr sz="2200" dirty="0"/>
              <a:t> </a:t>
            </a:r>
            <a:r>
              <a:rPr sz="2200" dirty="0" err="1">
                <a:solidFill>
                  <a:srgbClr val="005493"/>
                </a:solidFill>
              </a:rPr>
              <a:t>purrr</a:t>
            </a:r>
            <a:r>
              <a:rPr sz="2200" dirty="0"/>
              <a:t>   0.3.0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>
                <a:solidFill>
                  <a:srgbClr val="008F00"/>
                </a:solidFill>
              </a:rPr>
              <a:t>✔</a:t>
            </a:r>
            <a:r>
              <a:rPr sz="2200" dirty="0"/>
              <a:t> </a:t>
            </a:r>
            <a:r>
              <a:rPr sz="2200" dirty="0" err="1">
                <a:solidFill>
                  <a:srgbClr val="005493"/>
                </a:solidFill>
              </a:rPr>
              <a:t>tibble</a:t>
            </a:r>
            <a:r>
              <a:rPr sz="2200" dirty="0"/>
              <a:t>  2.0.1     </a:t>
            </a:r>
            <a:r>
              <a:rPr sz="2200" dirty="0">
                <a:solidFill>
                  <a:srgbClr val="008F00"/>
                </a:solidFill>
              </a:rPr>
              <a:t>✔</a:t>
            </a:r>
            <a:r>
              <a:rPr sz="2200" dirty="0"/>
              <a:t> </a:t>
            </a:r>
            <a:r>
              <a:rPr sz="2200" dirty="0" err="1">
                <a:solidFill>
                  <a:srgbClr val="005493"/>
                </a:solidFill>
              </a:rPr>
              <a:t>dplyr</a:t>
            </a:r>
            <a:r>
              <a:rPr sz="2200" dirty="0"/>
              <a:t>   0.7.8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>
                <a:solidFill>
                  <a:srgbClr val="008F00"/>
                </a:solidFill>
              </a:rPr>
              <a:t>✔</a:t>
            </a:r>
            <a:r>
              <a:rPr sz="2200" dirty="0"/>
              <a:t> </a:t>
            </a:r>
            <a:r>
              <a:rPr sz="2200" dirty="0" err="1">
                <a:solidFill>
                  <a:srgbClr val="005493"/>
                </a:solidFill>
              </a:rPr>
              <a:t>tidyr</a:t>
            </a:r>
            <a:r>
              <a:rPr sz="2200" dirty="0"/>
              <a:t>   0.8.2     </a:t>
            </a:r>
            <a:r>
              <a:rPr sz="2200" dirty="0">
                <a:solidFill>
                  <a:srgbClr val="008F00"/>
                </a:solidFill>
              </a:rPr>
              <a:t>✔</a:t>
            </a:r>
            <a:r>
              <a:rPr sz="2200" dirty="0"/>
              <a:t> </a:t>
            </a:r>
            <a:r>
              <a:rPr sz="2200" dirty="0" err="1">
                <a:solidFill>
                  <a:srgbClr val="005493"/>
                </a:solidFill>
              </a:rPr>
              <a:t>stringr</a:t>
            </a:r>
            <a:r>
              <a:rPr sz="2200" dirty="0"/>
              <a:t> 1.4.0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>
                <a:solidFill>
                  <a:srgbClr val="008F00"/>
                </a:solidFill>
              </a:rPr>
              <a:t>✔</a:t>
            </a:r>
            <a:r>
              <a:rPr sz="2200" dirty="0"/>
              <a:t> </a:t>
            </a:r>
            <a:r>
              <a:rPr sz="2200" dirty="0" err="1">
                <a:solidFill>
                  <a:srgbClr val="005493"/>
                </a:solidFill>
              </a:rPr>
              <a:t>readr</a:t>
            </a:r>
            <a:r>
              <a:rPr sz="2200" dirty="0"/>
              <a:t>   1.3.1     </a:t>
            </a:r>
            <a:r>
              <a:rPr sz="2200" dirty="0">
                <a:solidFill>
                  <a:srgbClr val="008F00"/>
                </a:solidFill>
              </a:rPr>
              <a:t>✔</a:t>
            </a:r>
            <a:r>
              <a:rPr sz="2200" dirty="0"/>
              <a:t> </a:t>
            </a:r>
            <a:r>
              <a:rPr sz="2200" dirty="0" err="1">
                <a:solidFill>
                  <a:srgbClr val="005493"/>
                </a:solidFill>
              </a:rPr>
              <a:t>forcats</a:t>
            </a:r>
            <a:r>
              <a:rPr sz="2200" dirty="0"/>
              <a:t> 0.3.0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── Conflicts ────────────────────────── </a:t>
            </a:r>
            <a:r>
              <a:rPr sz="2200" dirty="0" err="1"/>
              <a:t>tidyverse_conflicts</a:t>
            </a:r>
            <a:r>
              <a:rPr sz="2200" dirty="0"/>
              <a:t>() ──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>
                <a:solidFill>
                  <a:srgbClr val="FF2600"/>
                </a:solidFill>
              </a:rPr>
              <a:t>✖</a:t>
            </a:r>
            <a:r>
              <a:rPr sz="2200" dirty="0"/>
              <a:t> </a:t>
            </a:r>
            <a:r>
              <a:rPr sz="2200" dirty="0" err="1">
                <a:solidFill>
                  <a:srgbClr val="005493"/>
                </a:solidFill>
              </a:rPr>
              <a:t>dplyr</a:t>
            </a:r>
            <a:r>
              <a:rPr sz="2200" dirty="0"/>
              <a:t>::</a:t>
            </a:r>
            <a:r>
              <a:rPr sz="2200" dirty="0">
                <a:solidFill>
                  <a:srgbClr val="008F00"/>
                </a:solidFill>
              </a:rPr>
              <a:t>filter()</a:t>
            </a:r>
            <a:r>
              <a:rPr sz="2200" dirty="0"/>
              <a:t> masks </a:t>
            </a:r>
            <a:r>
              <a:rPr sz="2200" dirty="0">
                <a:solidFill>
                  <a:srgbClr val="005493"/>
                </a:solidFill>
              </a:rPr>
              <a:t>stats</a:t>
            </a:r>
            <a:r>
              <a:rPr sz="2200" dirty="0"/>
              <a:t>::filter()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>
                <a:solidFill>
                  <a:srgbClr val="FF2600"/>
                </a:solidFill>
              </a:rPr>
              <a:t>✖</a:t>
            </a:r>
            <a:r>
              <a:rPr sz="2200" dirty="0"/>
              <a:t> </a:t>
            </a:r>
            <a:r>
              <a:rPr sz="2200" dirty="0" err="1">
                <a:solidFill>
                  <a:srgbClr val="005493"/>
                </a:solidFill>
              </a:rPr>
              <a:t>dplyr</a:t>
            </a:r>
            <a:r>
              <a:rPr sz="2200" dirty="0"/>
              <a:t>::</a:t>
            </a:r>
            <a:r>
              <a:rPr sz="2200" dirty="0">
                <a:solidFill>
                  <a:srgbClr val="008F00"/>
                </a:solidFill>
              </a:rPr>
              <a:t>lag()</a:t>
            </a:r>
            <a:r>
              <a:rPr sz="2200" dirty="0"/>
              <a:t>    masks </a:t>
            </a:r>
            <a:r>
              <a:rPr sz="2200" dirty="0">
                <a:solidFill>
                  <a:srgbClr val="005493"/>
                </a:solidFill>
              </a:rPr>
              <a:t>stats</a:t>
            </a:r>
            <a:r>
              <a:rPr sz="2200" dirty="0"/>
              <a:t>::lag()</a:t>
            </a:r>
          </a:p>
        </p:txBody>
      </p:sp>
      <p:pic>
        <p:nvPicPr>
          <p:cNvPr id="592" name="Screen Shot 2019-02-14 at 17.43.06.png" descr="Screen Shot 2019-02-14 at 17.43.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21" y="2048431"/>
            <a:ext cx="12049158" cy="2798749"/>
          </a:xfrm>
          <a:prstGeom prst="rect">
            <a:avLst/>
          </a:prstGeom>
          <a:ln w="12700">
            <a:miter lim="400000"/>
          </a:ln>
        </p:spPr>
      </p:pic>
      <p:pic>
        <p:nvPicPr>
          <p:cNvPr id="593" name="Oval" descr="Oval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638054" y="3399525"/>
            <a:ext cx="1075046" cy="97671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" grpId="1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All done? Time to knit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All done? Time to knit!</a:t>
            </a:r>
          </a:p>
        </p:txBody>
      </p:sp>
      <p:pic>
        <p:nvPicPr>
          <p:cNvPr id="597" name="Screen Shot 2018-12-06 at 22.28.44.png" descr="Screen Shot 2018-12-06 at 22.28.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51" y="1950327"/>
            <a:ext cx="13024502" cy="8755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598" name="Oval" descr="Oval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601142" y="3117113"/>
            <a:ext cx="1844181" cy="114181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8" grpId="1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tibble-200x232@2x.png" descr="tibble-200x232@2x.pn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/>
          <a:stretch>
            <a:fillRect/>
          </a:stretch>
        </p:blipFill>
        <p:spPr>
          <a:xfrm>
            <a:off x="6583353" y="1562099"/>
            <a:ext cx="5715001" cy="6629401"/>
          </a:xfrm>
          <a:prstGeom prst="rect">
            <a:avLst/>
          </a:prstGeom>
        </p:spPr>
      </p:pic>
      <p:sp>
        <p:nvSpPr>
          <p:cNvPr id="602" name="package: Tibb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package: Tibble</a:t>
            </a:r>
          </a:p>
        </p:txBody>
      </p:sp>
      <p:sp>
        <p:nvSpPr>
          <p:cNvPr id="603" name="Improved data frames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"Tibbles are data frames, but they tweak some older </a:t>
            </a:r>
            <a:r>
              <a:rPr lang="en-US" dirty="0" err="1"/>
              <a:t>behaviours</a:t>
            </a:r>
            <a:r>
              <a:rPr lang="en-US" dirty="0"/>
              <a:t> to make life a little easier.”</a:t>
            </a:r>
          </a:p>
          <a:p>
            <a:endParaRPr lang="en-US" dirty="0"/>
          </a:p>
          <a:p>
            <a:pPr algn="r"/>
            <a:r>
              <a:rPr lang="en-US" b="1" i="1" dirty="0"/>
              <a:t>- Hadley Wickham</a:t>
            </a:r>
            <a:endParaRPr b="1" i="1"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Data science workflo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science workflow</a:t>
            </a:r>
          </a:p>
        </p:txBody>
      </p:sp>
      <p:pic>
        <p:nvPicPr>
          <p:cNvPr id="48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66" y="3064977"/>
            <a:ext cx="11575668" cy="4254114"/>
          </a:xfrm>
          <a:prstGeom prst="rect">
            <a:avLst/>
          </a:prstGeom>
          <a:ln w="12700">
            <a:miter lim="400000"/>
          </a:ln>
        </p:spPr>
      </p:pic>
      <p:sp>
        <p:nvSpPr>
          <p:cNvPr id="492" name="Tidy data ensuresultsthat further processing can be done efficiently, and reproducibly.…"/>
          <p:cNvSpPr txBox="1"/>
          <p:nvPr/>
        </p:nvSpPr>
        <p:spPr>
          <a:xfrm>
            <a:off x="1270000" y="7562981"/>
            <a:ext cx="10464800" cy="1872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3000"/>
              </a:spcBef>
              <a:defRPr sz="3000"/>
            </a:pPr>
            <a:r>
              <a:rPr dirty="0"/>
              <a:t>Tidy data ensu</a:t>
            </a:r>
            <a:r>
              <a:rPr lang="en-US" dirty="0"/>
              <a:t>res </a:t>
            </a:r>
            <a:r>
              <a:rPr dirty="0"/>
              <a:t>that further processing can be done efficiently, and reproducibly.</a:t>
            </a:r>
          </a:p>
          <a:p>
            <a:pPr>
              <a:spcBef>
                <a:spcPts val="3000"/>
              </a:spcBef>
              <a:defRPr sz="3000"/>
            </a:pPr>
            <a:r>
              <a:rPr dirty="0"/>
              <a:t>Tidy data is easy to manipulate, model, and visualize. 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Tibb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Tibbles</a:t>
            </a:r>
          </a:p>
        </p:txBody>
      </p:sp>
      <p:sp>
        <p:nvSpPr>
          <p:cNvPr id="609" name="&gt; tibble(a = 1:26, b = letters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tibble</a:t>
            </a:r>
            <a:r>
              <a:rPr dirty="0"/>
              <a:t>(a = 1:26, b = letters)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# A </a:t>
            </a:r>
            <a:r>
              <a:rPr dirty="0" err="1"/>
              <a:t>tibble</a:t>
            </a:r>
            <a:r>
              <a:rPr dirty="0"/>
              <a:t>: 26 x 2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       a b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   &lt;</a:t>
            </a:r>
            <a:r>
              <a:rPr dirty="0" err="1"/>
              <a:t>int</a:t>
            </a:r>
            <a:r>
              <a:rPr dirty="0"/>
              <a:t>&gt; &lt;</a:t>
            </a:r>
            <a:r>
              <a:rPr dirty="0" err="1"/>
              <a:t>chr</a:t>
            </a:r>
            <a:r>
              <a:rPr dirty="0"/>
              <a:t>&gt;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 1     1 a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 2     2 b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 3     3 c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 4     4 d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 5     5 e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 6     6 f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 7     7 g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 8     8 h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 9     9 </a:t>
            </a:r>
            <a:r>
              <a:rPr dirty="0" err="1"/>
              <a:t>i</a:t>
            </a:r>
            <a:r>
              <a:rPr dirty="0"/>
              <a:t>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10    10 j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# ... with 16 more rows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Tibbles: from data.frame to tibb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Tibbles: from data.frame to tibble</a:t>
            </a:r>
          </a:p>
        </p:txBody>
      </p:sp>
      <p:sp>
        <p:nvSpPr>
          <p:cNvPr id="612" name="&gt; as_tibble(iris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as_tibble(iris)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# A tibble: 150 x 5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  Sepal.Length Sepal.Width Petal.Length Petal.Width Species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         &lt;dbl&gt;       &lt;dbl&gt;        &lt;dbl&gt;       &lt;dbl&gt; &lt;fct&gt;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1         5.10        3.50         1.40       0.200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2         4.90        3.00         1.40       0.200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3         4.70        3.20         1.30       0.200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4         4.60        3.10         1.50       0.200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5         5.00        3.60         1.40       0.200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6         5.40        3.90         1.70       0.400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7         4.60        3.40         1.40       0.300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8         5.00        3.40         1.50       0.200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9         4.40        2.90         1.40       0.200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10         4.90        3.10         1.50       0.100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# ... with 140 more rows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Tibbles: from tibble to data.fram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Tibbles: from tibble to data.frame</a:t>
            </a:r>
          </a:p>
        </p:txBody>
      </p:sp>
      <p:sp>
        <p:nvSpPr>
          <p:cNvPr id="615" name="&gt; iris_tibble &lt;- as_tibble(iris)…"/>
          <p:cNvSpPr txBox="1">
            <a:spLocks noGrp="1"/>
          </p:cNvSpPr>
          <p:nvPr>
            <p:ph type="body" idx="1"/>
          </p:nvPr>
        </p:nvSpPr>
        <p:spPr>
          <a:xfrm>
            <a:off x="571500" y="2209800"/>
            <a:ext cx="13100902" cy="82443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sz="2200" dirty="0"/>
              <a:t>&gt; </a:t>
            </a:r>
            <a:r>
              <a:rPr sz="2200" dirty="0" err="1"/>
              <a:t>iris_tibble</a:t>
            </a:r>
            <a:r>
              <a:rPr sz="2200" dirty="0"/>
              <a:t> &lt;- </a:t>
            </a:r>
            <a:r>
              <a:rPr sz="2200" dirty="0" err="1"/>
              <a:t>as_tibble</a:t>
            </a:r>
            <a:r>
              <a:rPr sz="2200" dirty="0"/>
              <a:t>(iris)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sz="2200" dirty="0"/>
              <a:t>&gt; </a:t>
            </a:r>
            <a:r>
              <a:rPr sz="2200" dirty="0" err="1"/>
              <a:t>as.data.frame</a:t>
            </a:r>
            <a:r>
              <a:rPr sz="2200" dirty="0"/>
              <a:t>(</a:t>
            </a:r>
            <a:r>
              <a:rPr sz="2200" dirty="0" err="1"/>
              <a:t>iris_tibble</a:t>
            </a:r>
            <a:r>
              <a:rPr sz="2200" dirty="0"/>
              <a:t>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    </a:t>
            </a:r>
            <a:r>
              <a:rPr sz="2200" dirty="0" err="1"/>
              <a:t>Sepal.Length</a:t>
            </a:r>
            <a:r>
              <a:rPr sz="2200" dirty="0"/>
              <a:t> </a:t>
            </a:r>
            <a:r>
              <a:rPr sz="2200" dirty="0" err="1"/>
              <a:t>Sepal.Width</a:t>
            </a:r>
            <a:r>
              <a:rPr sz="2200" dirty="0"/>
              <a:t> </a:t>
            </a:r>
            <a:r>
              <a:rPr sz="2200" dirty="0" err="1"/>
              <a:t>Petal.Length</a:t>
            </a:r>
            <a:r>
              <a:rPr sz="2200" dirty="0"/>
              <a:t> </a:t>
            </a:r>
            <a:r>
              <a:rPr sz="2200" dirty="0" err="1"/>
              <a:t>Petal.Width</a:t>
            </a:r>
            <a:r>
              <a:rPr sz="2200" dirty="0"/>
              <a:t>    Species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1            5.1         3.5          1.4         0.2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2            4.9         3.0          1.4         0.2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3            4.7         3.2          1.3         0.2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4            4.6         3.1          1.5         0.2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5            5.0         3.6          1.4         0.2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6            5.4         3.9          1.7         0.4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7            4.6         3.4          1.4         0.3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8            5.0         3.4          1.5         0.2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9            4.4         2.9          1.4         0.2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10           4.9         3.1          1.5         0.1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11           5.4         3.7          1.5         0.2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12           4.8         3.4          1.6         0.2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13           4.8         3.0          1.4         0.1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14           4.3         3.0          1.1         0.1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15           5.8         4.0          1.2         0.2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16           5.7         4.4          1.5         0.4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17           5.4         3.9          1.3         0.4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18           5.1         3.5          1.4         0.3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19           5.7         3.8          1.7         0.3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20           5.1         3.8          1.5         0.3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21           5.4         3.4          1.7         0.2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22           5.1         3.7          1.5         0.4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23           4.6         3.6          1.0         0.2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24           5.1         3.3          1.7         0.5     </a:t>
            </a:r>
            <a:r>
              <a:rPr sz="2200" dirty="0" err="1"/>
              <a:t>setosa</a:t>
            </a:r>
            <a:endParaRPr sz="2200"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readr-200x232@2x.png" descr="readr-200x232@2x.pn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/>
          <a:stretch>
            <a:fillRect/>
          </a:stretch>
        </p:blipFill>
        <p:spPr>
          <a:xfrm>
            <a:off x="6896155" y="1562084"/>
            <a:ext cx="5715001" cy="6629400"/>
          </a:xfrm>
          <a:prstGeom prst="rect">
            <a:avLst/>
          </a:prstGeom>
        </p:spPr>
      </p:pic>
      <p:sp>
        <p:nvSpPr>
          <p:cNvPr id="618" name="Load and save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Load and save data</a:t>
            </a:r>
          </a:p>
        </p:txBody>
      </p:sp>
      <p:sp>
        <p:nvSpPr>
          <p:cNvPr id="619" name="The basics of readr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basics of readr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Screen Shot 2018-11-15 at 16.28.36.png" descr="Screen Shot 2018-11-15 at 16.28.36.pn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2836" r="2836"/>
          <a:stretch>
            <a:fillRect/>
          </a:stretch>
        </p:blipFill>
        <p:spPr>
          <a:xfrm>
            <a:off x="6493906" y="-25481"/>
            <a:ext cx="9118452" cy="13677678"/>
          </a:xfrm>
          <a:prstGeom prst="rect">
            <a:avLst/>
          </a:prstGeom>
        </p:spPr>
      </p:pic>
      <p:sp>
        <p:nvSpPr>
          <p:cNvPr id="622" name="Flat data fi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Flat data files</a:t>
            </a:r>
          </a:p>
        </p:txBody>
      </p:sp>
      <p:sp>
        <p:nvSpPr>
          <p:cNvPr id="623" name="Most common format: Comma-separated values (CSV)…"/>
          <p:cNvSpPr txBox="1">
            <a:spLocks noGrp="1"/>
          </p:cNvSpPr>
          <p:nvPr>
            <p:ph type="body" sz="quarter" idx="1"/>
          </p:nvPr>
        </p:nvSpPr>
        <p:spPr>
          <a:xfrm>
            <a:off x="571500" y="5130800"/>
            <a:ext cx="5334000" cy="4158049"/>
          </a:xfrm>
          <a:prstGeom prst="rect">
            <a:avLst/>
          </a:prstGeom>
        </p:spPr>
        <p:txBody>
          <a:bodyPr/>
          <a:lstStyle/>
          <a:p>
            <a:pPr marL="326897" indent="-326897" defTabSz="578358">
              <a:buSzPct val="75000"/>
              <a:buFont typeface="Helvetica Neue"/>
              <a:buChar char="•"/>
              <a:defRPr sz="2574"/>
            </a:pPr>
            <a:r>
              <a:t>Most common format: Comma-separated values (CSV)</a:t>
            </a:r>
          </a:p>
          <a:p>
            <a:pPr marL="326897" indent="-326897" defTabSz="578358">
              <a:buSzPct val="75000"/>
              <a:buFont typeface="Helvetica Neue"/>
              <a:buChar char="•"/>
              <a:defRPr sz="2574"/>
            </a:pPr>
            <a:endParaRPr/>
          </a:p>
          <a:p>
            <a:pPr marL="326897" indent="-326897" defTabSz="578358">
              <a:buSzPct val="75000"/>
              <a:buFont typeface="Helvetica Neue"/>
              <a:buChar char="•"/>
              <a:defRPr sz="2574"/>
            </a:pPr>
            <a:r>
              <a:t>Delimiter-separated values (also stored as CSV)</a:t>
            </a:r>
          </a:p>
          <a:p>
            <a:pPr marL="326897" indent="-326897" defTabSz="578358">
              <a:buSzPct val="75000"/>
              <a:buFont typeface="Helvetica Neue"/>
              <a:buChar char="•"/>
              <a:defRPr sz="2574"/>
            </a:pPr>
            <a:endParaRPr/>
          </a:p>
          <a:p>
            <a:pPr marL="326897" indent="-326897" defTabSz="578358">
              <a:buSzPct val="75000"/>
              <a:buFont typeface="Helvetica Neue"/>
              <a:buChar char="•"/>
              <a:defRPr sz="2574"/>
            </a:pPr>
            <a:r>
              <a:t>Common delimiters: </a:t>
            </a:r>
          </a:p>
          <a:p>
            <a:pPr marL="779526" lvl="1" indent="-326897" defTabSz="578358">
              <a:buSzPct val="75000"/>
              <a:buFont typeface="Helvetica Neue"/>
              <a:buChar char="•"/>
              <a:defRPr sz="2574"/>
            </a:pPr>
            <a:r>
              <a:t>comma           ,</a:t>
            </a:r>
          </a:p>
          <a:p>
            <a:pPr marL="779526" lvl="1" indent="-326897" defTabSz="578358">
              <a:buSzPct val="75000"/>
              <a:buFont typeface="Helvetica Neue"/>
              <a:buChar char="•"/>
              <a:defRPr sz="2574"/>
            </a:pPr>
            <a:r>
              <a:t>semicolon       ;</a:t>
            </a:r>
          </a:p>
          <a:p>
            <a:pPr marL="779526" lvl="1" indent="-326897" defTabSz="578358">
              <a:buSzPct val="75000"/>
              <a:buFont typeface="Helvetica Neue"/>
              <a:buChar char="•"/>
              <a:defRPr sz="2574"/>
            </a:pPr>
            <a:r>
              <a:t>tab                  \t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Load data by using butt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Load data by using buttons</a:t>
            </a:r>
          </a:p>
        </p:txBody>
      </p:sp>
      <p:pic>
        <p:nvPicPr>
          <p:cNvPr id="626" name="Screen Shot 2019-02-14 at 17.27.50.png" descr="Screen Shot 2019-02-14 at 17.27.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32" y="2377516"/>
            <a:ext cx="12239336" cy="5270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627" name="Oval" descr="Oval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82755" y="3566518"/>
            <a:ext cx="3166595" cy="8649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7" grpId="1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Load data by using butt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Load data by using buttons</a:t>
            </a:r>
          </a:p>
        </p:txBody>
      </p:sp>
      <p:pic>
        <p:nvPicPr>
          <p:cNvPr id="631" name="Screen Shot 2018-10-30 at 00.57.00.png" descr="Screen Shot 2018-10-30 at 00.57.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2148165"/>
            <a:ext cx="11861800" cy="6828870"/>
          </a:xfrm>
          <a:prstGeom prst="rect">
            <a:avLst/>
          </a:prstGeom>
          <a:ln w="12700">
            <a:miter lim="400000"/>
          </a:ln>
        </p:spPr>
      </p:pic>
      <p:pic>
        <p:nvPicPr>
          <p:cNvPr id="632" name="Oval" descr="Oval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536705" y="6551874"/>
            <a:ext cx="5437855" cy="2178756"/>
          </a:xfrm>
          <a:prstGeom prst="rect">
            <a:avLst/>
          </a:prstGeom>
        </p:spPr>
      </p:pic>
      <p:pic>
        <p:nvPicPr>
          <p:cNvPr id="634" name="Oval" descr="Oval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81198" y="7131819"/>
            <a:ext cx="1524160" cy="77056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2" grpId="2" animBg="1" advAuto="0"/>
      <p:bldP spid="634" grpId="1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Read flat fi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Read flat files</a:t>
            </a:r>
          </a:p>
        </p:txBody>
      </p:sp>
      <p:sp>
        <p:nvSpPr>
          <p:cNvPr id="638" name="&gt; library(readr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library(readr)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data_iris &lt;- read_delim("data/iris.csv", delim=',')</a:t>
            </a:r>
          </a:p>
        </p:txBody>
      </p:sp>
      <p:pic>
        <p:nvPicPr>
          <p:cNvPr id="639" name="Oval" descr="Oval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16610" y="2401509"/>
            <a:ext cx="2931668" cy="118444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9" grpId="1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Read flat fi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Read flat files</a:t>
            </a:r>
          </a:p>
        </p:txBody>
      </p:sp>
      <p:sp>
        <p:nvSpPr>
          <p:cNvPr id="643" name="&gt; library(readr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library(readr)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data_iris &lt;- read_delim("data/iris.csv", delim=',')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FF2600"/>
                </a:solidFill>
              </a:defRPr>
            </a:pPr>
            <a:r>
              <a:t>Parsed with column specification: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FF2600"/>
                </a:solidFill>
              </a:defRPr>
            </a:pPr>
            <a:r>
              <a:t>cols(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FF2600"/>
                </a:solidFill>
              </a:defRPr>
            </a:pPr>
            <a:r>
              <a:t>  Sepal.Length = col_double(),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FF2600"/>
                </a:solidFill>
              </a:defRPr>
            </a:pPr>
            <a:r>
              <a:t>  Sepal.Width = col_double(),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FF2600"/>
                </a:solidFill>
              </a:defRPr>
            </a:pPr>
            <a:r>
              <a:t>  Petal.Length = col_double(),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FF2600"/>
                </a:solidFill>
              </a:defRPr>
            </a:pPr>
            <a:r>
              <a:t>  Petal.Width = col_double(),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FF2600"/>
                </a:solidFill>
              </a:defRPr>
            </a:pPr>
            <a:r>
              <a:t>  Species = col_character()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FF2600"/>
                </a:solidFill>
              </a:defRPr>
            </a:pPr>
            <a:r>
              <a:t>)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Read flat fi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Read flat files</a:t>
            </a:r>
          </a:p>
        </p:txBody>
      </p:sp>
      <p:sp>
        <p:nvSpPr>
          <p:cNvPr id="646" name="&gt; library(readr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library(readr)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data_iris &lt;- read_csv("data/iris.csv")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FF2600"/>
                </a:solidFill>
              </a:defRPr>
            </a:pPr>
            <a:r>
              <a:t>Parsed with column specification: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FF2600"/>
                </a:solidFill>
              </a:defRPr>
            </a:pPr>
            <a:r>
              <a:t>cols(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FF2600"/>
                </a:solidFill>
              </a:defRPr>
            </a:pPr>
            <a:r>
              <a:t>  Sepal.Length = col_double(),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FF2600"/>
                </a:solidFill>
              </a:defRPr>
            </a:pPr>
            <a:r>
              <a:t>  Sepal.Width = col_double(),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FF2600"/>
                </a:solidFill>
              </a:defRPr>
            </a:pPr>
            <a:r>
              <a:t>  Petal.Length = col_double(),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FF2600"/>
                </a:solidFill>
              </a:defRPr>
            </a:pPr>
            <a:r>
              <a:t>  Petal.Width = col_double(),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FF2600"/>
                </a:solidFill>
              </a:defRPr>
            </a:pPr>
            <a:r>
              <a:t>  Species = col_character()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FF2600"/>
                </a:solidFill>
              </a:defRPr>
            </a:pPr>
            <a:r>
              <a:t>)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Tidy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Tidy data</a:t>
            </a:r>
          </a:p>
        </p:txBody>
      </p:sp>
      <p:sp>
        <p:nvSpPr>
          <p:cNvPr id="495" name="Each variable is a column and contains valu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Each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variable</a:t>
            </a:r>
            <a:r>
              <a:t> is a column and contains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values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Each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observation</a:t>
            </a:r>
            <a:r>
              <a:t> is a row 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Each type of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observational unit</a:t>
            </a:r>
            <a:r>
              <a:t> forms a table</a:t>
            </a:r>
          </a:p>
        </p:txBody>
      </p:sp>
      <p:graphicFrame>
        <p:nvGraphicFramePr>
          <p:cNvPr id="496" name="Table"/>
          <p:cNvGraphicFramePr/>
          <p:nvPr>
            <p:extLst>
              <p:ext uri="{D42A27DB-BD31-4B8C-83A1-F6EECF244321}">
                <p14:modId xmlns:p14="http://schemas.microsoft.com/office/powerpoint/2010/main" val="1430280462"/>
              </p:ext>
            </p:extLst>
          </p:nvPr>
        </p:nvGraphicFramePr>
        <p:xfrm>
          <a:off x="970753" y="4948315"/>
          <a:ext cx="11352735" cy="4060400"/>
        </p:xfrm>
        <a:graphic>
          <a:graphicData uri="http://schemas.openxmlformats.org/drawingml/2006/table">
            <a:tbl>
              <a:tblPr firstRow="1" firstCol="1">
                <a:tableStyleId>{EEE7283C-3CF3-47DC-8721-378D4A62B228}</a:tableStyleId>
              </a:tblPr>
              <a:tblGrid>
                <a:gridCol w="1756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2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3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74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74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355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12080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Patient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FFFFFF"/>
                          </a:solidFill>
                        </a:rPr>
                        <a:t>Temp</a:t>
                      </a:r>
                      <a:endParaRPr sz="28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 err="1">
                          <a:solidFill>
                            <a:srgbClr val="FFFFFF"/>
                          </a:solidFill>
                        </a:rPr>
                        <a:t>Med_A</a:t>
                      </a:r>
                      <a:endParaRPr sz="28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 err="1">
                          <a:solidFill>
                            <a:srgbClr val="FFFFFF"/>
                          </a:solidFill>
                        </a:rPr>
                        <a:t>Temp</a:t>
                      </a:r>
                      <a:r>
                        <a:rPr sz="2800" dirty="0" err="1">
                          <a:solidFill>
                            <a:srgbClr val="FFFFFF"/>
                          </a:solidFill>
                        </a:rPr>
                        <a:t>_A</a:t>
                      </a:r>
                      <a:endParaRPr sz="28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 err="1">
                          <a:solidFill>
                            <a:srgbClr val="FFFFFF"/>
                          </a:solidFill>
                        </a:rPr>
                        <a:t>Med_B</a:t>
                      </a:r>
                      <a:endParaRPr sz="28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 err="1">
                          <a:solidFill>
                            <a:srgbClr val="FFFFFF"/>
                          </a:solidFill>
                        </a:rPr>
                        <a:t>Temp</a:t>
                      </a:r>
                      <a:r>
                        <a:rPr sz="2800" dirty="0" err="1">
                          <a:solidFill>
                            <a:srgbClr val="FFFFFF"/>
                          </a:solidFill>
                        </a:rPr>
                        <a:t>_B</a:t>
                      </a:r>
                      <a:endParaRPr sz="28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080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122030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37.0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300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37.1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444444"/>
                          </a:solidFill>
                        </a:rPr>
                        <a:t>NA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NA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080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122021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38.2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200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38.1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85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36.5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080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124500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38.1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300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38.0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NA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NA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2080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126098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39.1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NA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NA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100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36.8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6" grpId="1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Exercise 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dataset</a:t>
            </a:r>
          </a:p>
        </p:txBody>
      </p:sp>
      <p:sp>
        <p:nvSpPr>
          <p:cNvPr id="649" name="GPS data from 39 tagged individual cranes during fall migration of 2017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GPS data from 39 tagged individual cranes during fall migration of 2017</a:t>
            </a:r>
          </a:p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Courtesy of Sasha Pekarsky at the Hebrew University of Jerusalem, Israel</a:t>
            </a:r>
          </a:p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In the ‘data’ folder of your course materials.</a:t>
            </a:r>
          </a:p>
        </p:txBody>
      </p:sp>
      <p:pic>
        <p:nvPicPr>
          <p:cNvPr id="650" name="Image" descr="Image"/>
          <p:cNvPicPr>
            <a:picLocks noChangeAspect="1"/>
          </p:cNvPicPr>
          <p:nvPr/>
        </p:nvPicPr>
        <p:blipFill>
          <a:blip r:embed="rId3"/>
          <a:srcRect l="35550"/>
          <a:stretch>
            <a:fillRect/>
          </a:stretch>
        </p:blipFill>
        <p:spPr>
          <a:xfrm>
            <a:off x="6881154" y="2511"/>
            <a:ext cx="9461380" cy="97485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Exercises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Exercises</a:t>
            </a:r>
          </a:p>
          <a:p>
            <a:pPr>
              <a:defRPr sz="2500"/>
            </a:pPr>
            <a:r>
              <a:rPr dirty="0"/>
              <a:t>Please do basic exercises 1-I and 1-II.</a:t>
            </a:r>
          </a:p>
          <a:p>
            <a:pPr>
              <a:defRPr sz="2500"/>
            </a:pPr>
            <a:r>
              <a:rPr dirty="0"/>
              <a:t>Time left? </a:t>
            </a:r>
            <a:r>
              <a:rPr lang="en-US" dirty="0" err="1"/>
              <a:t>Opt</a:t>
            </a:r>
            <a:r>
              <a:rPr lang="en-US" dirty="0"/>
              <a:t> for an optional exercise, or explore the recommended reading!</a:t>
            </a:r>
            <a:endParaRPr dirty="0"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gplot2-200x232@2x.png" descr="ggplot2-200x232@2x.pn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/>
          <a:stretch>
            <a:fillRect/>
          </a:stretch>
        </p:blipFill>
        <p:spPr>
          <a:xfrm>
            <a:off x="6844506" y="1562099"/>
            <a:ext cx="5715001" cy="6629401"/>
          </a:xfrm>
          <a:prstGeom prst="rect">
            <a:avLst/>
          </a:prstGeom>
        </p:spPr>
      </p:pic>
      <p:sp>
        <p:nvSpPr>
          <p:cNvPr id="657" name="Data visualis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visualisation</a:t>
            </a:r>
          </a:p>
        </p:txBody>
      </p:sp>
      <p:sp>
        <p:nvSpPr>
          <p:cNvPr id="658" name="Create eye candy with ggplot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Create eye candy with ggplot2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23846" r="23846"/>
          <a:stretch>
            <a:fillRect/>
          </a:stretch>
        </p:blipFill>
        <p:spPr>
          <a:xfrm>
            <a:off x="9220199" y="4749800"/>
            <a:ext cx="3276601" cy="3860800"/>
          </a:xfrm>
          <a:prstGeom prst="rect">
            <a:avLst/>
          </a:prstGeom>
        </p:spPr>
      </p:pic>
      <p:pic>
        <p:nvPicPr>
          <p:cNvPr id="661" name="Image" descr="Image"/>
          <p:cNvPicPr>
            <a:picLocks noGrp="1" noChangeAspect="1"/>
          </p:cNvPicPr>
          <p:nvPr>
            <p:ph type="pic" idx="14"/>
          </p:nvPr>
        </p:nvPicPr>
        <p:blipFill>
          <a:blip r:embed="rId3"/>
          <a:srcRect l="1857" r="1857"/>
          <a:stretch>
            <a:fillRect/>
          </a:stretch>
        </p:blipFill>
        <p:spPr>
          <a:xfrm>
            <a:off x="9220200" y="1191476"/>
            <a:ext cx="3791472" cy="2430348"/>
          </a:xfrm>
          <a:prstGeom prst="rect">
            <a:avLst/>
          </a:prstGeom>
        </p:spPr>
      </p:pic>
      <p:pic>
        <p:nvPicPr>
          <p:cNvPr id="662" name="Image" descr="Image"/>
          <p:cNvPicPr>
            <a:picLocks noGrp="1" noChangeAspect="1"/>
          </p:cNvPicPr>
          <p:nvPr>
            <p:ph type="pic" idx="15"/>
          </p:nvPr>
        </p:nvPicPr>
        <p:blipFill>
          <a:blip r:embed="rId4"/>
          <a:srcRect/>
          <a:stretch>
            <a:fillRect/>
          </a:stretch>
        </p:blipFill>
        <p:spPr>
          <a:xfrm>
            <a:off x="520700" y="1909530"/>
            <a:ext cx="8369300" cy="5172540"/>
          </a:xfrm>
          <a:prstGeom prst="rect">
            <a:avLst/>
          </a:prstGeom>
        </p:spPr>
      </p:pic>
      <p:sp>
        <p:nvSpPr>
          <p:cNvPr id="663" name="Examples of plots with R (and ggplot2)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Examples of plots with R (and ggplot2)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Data visualisation with ggplot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visualisation with ggplot2</a:t>
            </a:r>
          </a:p>
        </p:txBody>
      </p:sp>
      <p:sp>
        <p:nvSpPr>
          <p:cNvPr id="666" name="ggplot2 is an extremely popular data visualisation package for R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ggplot2</a:t>
            </a:r>
            <a:r>
              <a:t> is an extremely popular data visualisation package for R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Simple syntax, easy to learn, nice plots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Developed and maintained by Hadley Wickham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Based on the book: The Grammar of Graphics (Wilkinson, 2005)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The grammar of graph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grammar of graphics</a:t>
            </a:r>
          </a:p>
        </p:txBody>
      </p:sp>
      <p:sp>
        <p:nvSpPr>
          <p:cNvPr id="669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 defTabSz="457200">
              <a:spcBef>
                <a:spcPts val="0"/>
              </a:spcBef>
              <a:buSzPct val="100000"/>
              <a:buFontTx/>
              <a:defRPr sz="2700"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graphicFrame>
        <p:nvGraphicFramePr>
          <p:cNvPr id="670" name="Table"/>
          <p:cNvGraphicFramePr/>
          <p:nvPr/>
        </p:nvGraphicFramePr>
        <p:xfrm>
          <a:off x="6515100" y="2222500"/>
          <a:ext cx="5918200" cy="665479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95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18266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Data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The variables in a tibble or data.frame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8266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Aesthetics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x- and y-axis, colour, size, alpha, shape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266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Geometries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point, line, bar, histogram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71" name="Source: https://www.youtube.com/watch?v=uiTc55clwuA"/>
          <p:cNvSpPr txBox="1"/>
          <p:nvPr/>
        </p:nvSpPr>
        <p:spPr>
          <a:xfrm>
            <a:off x="8709344" y="9080136"/>
            <a:ext cx="3915552" cy="287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/>
            </a:lvl1pPr>
          </a:lstStyle>
          <a:p>
            <a:r>
              <a:t>Source: https://www.youtube.com/watch?v=uiTc55clwuA</a:t>
            </a:r>
          </a:p>
        </p:txBody>
      </p:sp>
      <p:pic>
        <p:nvPicPr>
          <p:cNvPr id="6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400" y="2722447"/>
            <a:ext cx="3562495" cy="56676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Quick plo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plots</a:t>
            </a:r>
          </a:p>
        </p:txBody>
      </p:sp>
      <p:sp>
        <p:nvSpPr>
          <p:cNvPr id="677" name="&gt; qplot(Species, data = iris)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lvl1pPr>
          </a:lstStyle>
          <a:p>
            <a:r>
              <a:rPr dirty="0"/>
              <a:t>&gt; </a:t>
            </a:r>
            <a:r>
              <a:rPr dirty="0" err="1"/>
              <a:t>qplot</a:t>
            </a:r>
            <a:r>
              <a:rPr dirty="0"/>
              <a:t>(</a:t>
            </a:r>
            <a:r>
              <a:rPr lang="en-US" dirty="0" err="1"/>
              <a:t>Petal.Length</a:t>
            </a:r>
            <a:r>
              <a:rPr dirty="0"/>
              <a:t>, data = iris)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7BBE02-3A84-A541-8805-52EC98115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842" y="2794906"/>
            <a:ext cx="9102271" cy="682670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Quick plo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plots</a:t>
            </a:r>
          </a:p>
        </p:txBody>
      </p:sp>
      <p:sp>
        <p:nvSpPr>
          <p:cNvPr id="681" name="&gt; qplot(Species, data = iris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>
                    <a:alpha val="25000"/>
                  </a:srgbClr>
                </a:solidFill>
              </a:defRPr>
            </a:pPr>
            <a:r>
              <a:rPr dirty="0"/>
              <a:t>&gt; </a:t>
            </a:r>
            <a:r>
              <a:rPr dirty="0" err="1"/>
              <a:t>qplot</a:t>
            </a:r>
            <a:r>
              <a:rPr dirty="0"/>
              <a:t>(</a:t>
            </a:r>
            <a:r>
              <a:rPr lang="en-US" dirty="0" err="1"/>
              <a:t>Petal.Length</a:t>
            </a:r>
            <a:r>
              <a:rPr dirty="0"/>
              <a:t>, data = iris)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qplot</a:t>
            </a:r>
            <a:r>
              <a:rPr dirty="0"/>
              <a:t>(Species, </a:t>
            </a:r>
            <a:r>
              <a:rPr dirty="0" err="1"/>
              <a:t>Petal.Length</a:t>
            </a:r>
            <a:r>
              <a:rPr dirty="0"/>
              <a:t>, data = iris)</a:t>
            </a:r>
          </a:p>
        </p:txBody>
      </p:sp>
      <p:pic>
        <p:nvPicPr>
          <p:cNvPr id="682" name="iris_species_length_scatter.png" descr="iris_species_length_scatter.png"/>
          <p:cNvPicPr>
            <a:picLocks noChangeAspect="1"/>
          </p:cNvPicPr>
          <p:nvPr/>
        </p:nvPicPr>
        <p:blipFill>
          <a:blip r:embed="rId2"/>
          <a:srcRect r="2860"/>
          <a:stretch>
            <a:fillRect/>
          </a:stretch>
        </p:blipFill>
        <p:spPr>
          <a:xfrm>
            <a:off x="1658950" y="3244459"/>
            <a:ext cx="9727579" cy="62587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2" grpId="1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Quick plo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plots</a:t>
            </a:r>
          </a:p>
        </p:txBody>
      </p:sp>
      <p:sp>
        <p:nvSpPr>
          <p:cNvPr id="685" name="&gt; qplot(Species, data = iris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666512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>
                    <a:alpha val="25000"/>
                  </a:srgbClr>
                </a:solidFill>
              </a:defRPr>
            </a:pPr>
            <a:r>
              <a:rPr dirty="0"/>
              <a:t>&gt; </a:t>
            </a:r>
            <a:r>
              <a:rPr dirty="0" err="1"/>
              <a:t>qplot</a:t>
            </a:r>
            <a:r>
              <a:rPr dirty="0"/>
              <a:t>(</a:t>
            </a:r>
            <a:r>
              <a:rPr lang="en-US" dirty="0" err="1"/>
              <a:t>Petal.Length</a:t>
            </a:r>
            <a:r>
              <a:rPr dirty="0"/>
              <a:t>, data = iris)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>
                    <a:alpha val="25000"/>
                  </a:srgbClr>
                </a:solidFill>
              </a:defRPr>
            </a:pPr>
            <a:r>
              <a:rPr dirty="0"/>
              <a:t>&gt; </a:t>
            </a:r>
            <a:r>
              <a:rPr dirty="0" err="1"/>
              <a:t>qplot</a:t>
            </a:r>
            <a:r>
              <a:rPr dirty="0"/>
              <a:t>(Species, </a:t>
            </a:r>
            <a:r>
              <a:rPr dirty="0" err="1"/>
              <a:t>Petal.Length</a:t>
            </a:r>
            <a:r>
              <a:rPr dirty="0"/>
              <a:t>, data = iris)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qplot</a:t>
            </a:r>
            <a:r>
              <a:rPr dirty="0"/>
              <a:t>(</a:t>
            </a:r>
            <a:r>
              <a:rPr dirty="0" err="1"/>
              <a:t>Petal.Length</a:t>
            </a:r>
            <a:r>
              <a:rPr dirty="0"/>
              <a:t>, </a:t>
            </a:r>
            <a:r>
              <a:rPr dirty="0" err="1"/>
              <a:t>Petal.Width</a:t>
            </a:r>
            <a:r>
              <a:rPr dirty="0"/>
              <a:t>, data = iris, </a:t>
            </a:r>
            <a:r>
              <a:rPr dirty="0" err="1"/>
              <a:t>colour</a:t>
            </a:r>
            <a:r>
              <a:rPr dirty="0"/>
              <a:t>=Species)</a:t>
            </a:r>
          </a:p>
        </p:txBody>
      </p:sp>
      <p:pic>
        <p:nvPicPr>
          <p:cNvPr id="686" name="iris_species_width_length_scatter.png" descr="iris_species_width_length_scatter.png"/>
          <p:cNvPicPr>
            <a:picLocks noChangeAspect="1"/>
          </p:cNvPicPr>
          <p:nvPr/>
        </p:nvPicPr>
        <p:blipFill>
          <a:blip r:embed="rId2"/>
          <a:srcRect r="1428"/>
          <a:stretch>
            <a:fillRect/>
          </a:stretch>
        </p:blipFill>
        <p:spPr>
          <a:xfrm>
            <a:off x="2393737" y="4224173"/>
            <a:ext cx="8099958" cy="51358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" grpId="1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gplot (grammar of graphics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ggplot (grammar of graphics)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Tidy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Tidy data</a:t>
            </a:r>
          </a:p>
        </p:txBody>
      </p:sp>
      <p:sp>
        <p:nvSpPr>
          <p:cNvPr id="495" name="Each variable is a column and contains valu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Each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variable</a:t>
            </a:r>
            <a:r>
              <a:t> is a column and contains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values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Each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observation</a:t>
            </a:r>
            <a:r>
              <a:t> is a row 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Each type of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observational unit</a:t>
            </a:r>
            <a:r>
              <a:t> forms a table</a:t>
            </a:r>
          </a:p>
        </p:txBody>
      </p:sp>
      <p:graphicFrame>
        <p:nvGraphicFramePr>
          <p:cNvPr id="496" name="Table"/>
          <p:cNvGraphicFramePr/>
          <p:nvPr/>
        </p:nvGraphicFramePr>
        <p:xfrm>
          <a:off x="970753" y="4948315"/>
          <a:ext cx="11352735" cy="4060400"/>
        </p:xfrm>
        <a:graphic>
          <a:graphicData uri="http://schemas.openxmlformats.org/drawingml/2006/table">
            <a:tbl>
              <a:tblPr firstRow="1" firstCol="1">
                <a:tableStyleId>{EEE7283C-3CF3-47DC-8721-378D4A62B228}</a:tableStyleId>
              </a:tblPr>
              <a:tblGrid>
                <a:gridCol w="1756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2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3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74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74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355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12080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Patient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FFFFFF"/>
                          </a:solidFill>
                        </a:rPr>
                        <a:t>Temp</a:t>
                      </a:r>
                      <a:endParaRPr sz="28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 err="1">
                          <a:solidFill>
                            <a:srgbClr val="FFFFFF"/>
                          </a:solidFill>
                        </a:rPr>
                        <a:t>Med_A</a:t>
                      </a:r>
                      <a:endParaRPr sz="28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 err="1">
                          <a:solidFill>
                            <a:srgbClr val="FFFFFF"/>
                          </a:solidFill>
                        </a:rPr>
                        <a:t>Temp</a:t>
                      </a:r>
                      <a:r>
                        <a:rPr sz="2800" dirty="0" err="1">
                          <a:solidFill>
                            <a:srgbClr val="FFFFFF"/>
                          </a:solidFill>
                        </a:rPr>
                        <a:t>_A</a:t>
                      </a:r>
                      <a:endParaRPr sz="28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 err="1">
                          <a:solidFill>
                            <a:srgbClr val="FFFFFF"/>
                          </a:solidFill>
                        </a:rPr>
                        <a:t>Med_B</a:t>
                      </a:r>
                      <a:endParaRPr sz="28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 err="1">
                          <a:solidFill>
                            <a:srgbClr val="FFFFFF"/>
                          </a:solidFill>
                        </a:rPr>
                        <a:t>Temp</a:t>
                      </a:r>
                      <a:r>
                        <a:rPr sz="2800" dirty="0" err="1">
                          <a:solidFill>
                            <a:srgbClr val="FFFFFF"/>
                          </a:solidFill>
                        </a:rPr>
                        <a:t>_B</a:t>
                      </a:r>
                      <a:endParaRPr sz="28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080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122030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37.0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300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37.1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444444"/>
                          </a:solidFill>
                        </a:rPr>
                        <a:t>NA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NA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080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122021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38.2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200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38.1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85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36.5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080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124500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38.1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300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38.0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NA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NA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2080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126098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39.1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NA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NA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100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36.8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97" name="Oval" descr="Oval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437056" y="4535952"/>
            <a:ext cx="8171461" cy="1587501"/>
          </a:xfrm>
          <a:prstGeom prst="rect">
            <a:avLst/>
          </a:prstGeom>
        </p:spPr>
      </p:pic>
      <p:pic>
        <p:nvPicPr>
          <p:cNvPr id="509" name="Connection Line" descr="Connection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101662" y="3076634"/>
            <a:ext cx="1016612" cy="1600765"/>
          </a:xfrm>
          <a:prstGeom prst="rect">
            <a:avLst/>
          </a:prstGeom>
        </p:spPr>
      </p:pic>
      <p:grpSp>
        <p:nvGrpSpPr>
          <p:cNvPr id="502" name="values in column names"/>
          <p:cNvGrpSpPr/>
          <p:nvPr/>
        </p:nvGrpSpPr>
        <p:grpSpPr>
          <a:xfrm>
            <a:off x="8190609" y="1968564"/>
            <a:ext cx="4680186" cy="1184308"/>
            <a:chOff x="0" y="0"/>
            <a:chExt cx="4680185" cy="1184307"/>
          </a:xfrm>
        </p:grpSpPr>
        <p:sp>
          <p:nvSpPr>
            <p:cNvPr id="501" name="values in column names"/>
            <p:cNvSpPr/>
            <p:nvPr/>
          </p:nvSpPr>
          <p:spPr>
            <a:xfrm>
              <a:off x="76200" y="76200"/>
              <a:ext cx="4527786" cy="1031908"/>
            </a:xfrm>
            <a:prstGeom prst="rect">
              <a:avLst/>
            </a:prstGeom>
            <a:solidFill>
              <a:srgbClr val="FFD479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values in column names</a:t>
              </a:r>
            </a:p>
          </p:txBody>
        </p:sp>
        <p:pic>
          <p:nvPicPr>
            <p:cNvPr id="500" name="values in column names" descr="values in column names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4680186" cy="1184308"/>
            </a:xfrm>
            <a:prstGeom prst="rect">
              <a:avLst/>
            </a:prstGeom>
            <a:effectLst/>
          </p:spPr>
        </p:pic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D4EF1F2-4C44-2443-BA84-2861E80BD3D5}"/>
              </a:ext>
            </a:extLst>
          </p:cNvPr>
          <p:cNvSpPr/>
          <p:nvPr/>
        </p:nvSpPr>
        <p:spPr>
          <a:xfrm>
            <a:off x="4131128" y="651244"/>
            <a:ext cx="5845629" cy="62428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000" dirty="0">
                <a:solidFill>
                  <a:schemeClr val="tx1"/>
                </a:solidFill>
              </a:rPr>
              <a:t>multiple observations per row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Neue Light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B684442-3A1A-004F-A8BC-90E7B357C65B}"/>
              </a:ext>
            </a:extLst>
          </p:cNvPr>
          <p:cNvSpPr/>
          <p:nvPr/>
        </p:nvSpPr>
        <p:spPr>
          <a:xfrm>
            <a:off x="2661557" y="4914900"/>
            <a:ext cx="1763486" cy="4229100"/>
          </a:xfrm>
          <a:prstGeom prst="ellipse">
            <a:avLst/>
          </a:prstGeom>
          <a:noFill/>
          <a:ln w="57150" cap="flat">
            <a:solidFill>
              <a:schemeClr val="accent5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65B8D64-C1C8-F448-B9AE-0B1841CD761A}"/>
              </a:ext>
            </a:extLst>
          </p:cNvPr>
          <p:cNvSpPr/>
          <p:nvPr/>
        </p:nvSpPr>
        <p:spPr>
          <a:xfrm>
            <a:off x="6569527" y="4735286"/>
            <a:ext cx="1807029" cy="4430486"/>
          </a:xfrm>
          <a:prstGeom prst="ellipse">
            <a:avLst/>
          </a:prstGeom>
          <a:noFill/>
          <a:ln w="57150" cap="flat">
            <a:solidFill>
              <a:schemeClr val="accent5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CEDF4B2-A0C3-E940-A20A-9976506944D5}"/>
              </a:ext>
            </a:extLst>
          </p:cNvPr>
          <p:cNvSpPr/>
          <p:nvPr/>
        </p:nvSpPr>
        <p:spPr>
          <a:xfrm>
            <a:off x="10439400" y="4789715"/>
            <a:ext cx="1763486" cy="4229100"/>
          </a:xfrm>
          <a:prstGeom prst="ellipse">
            <a:avLst/>
          </a:prstGeom>
          <a:noFill/>
          <a:ln w="57150" cap="flat">
            <a:solidFill>
              <a:schemeClr val="accent5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F9EBB3E-F206-3340-8C01-34D9A704469B}"/>
              </a:ext>
            </a:extLst>
          </p:cNvPr>
          <p:cNvCxnSpPr>
            <a:cxnSpLocks/>
          </p:cNvCxnSpPr>
          <p:nvPr/>
        </p:nvCxnSpPr>
        <p:spPr>
          <a:xfrm flipH="1">
            <a:off x="3755572" y="1191986"/>
            <a:ext cx="1763485" cy="3559628"/>
          </a:xfrm>
          <a:prstGeom prst="straightConnector1">
            <a:avLst/>
          </a:prstGeom>
          <a:noFill/>
          <a:ln w="57150" cap="flat">
            <a:solidFill>
              <a:schemeClr val="accent5">
                <a:lumMod val="60000"/>
                <a:lumOff val="40000"/>
              </a:schemeClr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02EB53E-66EC-F248-B5EA-EACF694BE640}"/>
              </a:ext>
            </a:extLst>
          </p:cNvPr>
          <p:cNvCxnSpPr>
            <a:cxnSpLocks/>
          </p:cNvCxnSpPr>
          <p:nvPr/>
        </p:nvCxnSpPr>
        <p:spPr>
          <a:xfrm>
            <a:off x="6716486" y="1230086"/>
            <a:ext cx="598714" cy="3619500"/>
          </a:xfrm>
          <a:prstGeom prst="straightConnector1">
            <a:avLst/>
          </a:prstGeom>
          <a:noFill/>
          <a:ln w="57150" cap="flat">
            <a:solidFill>
              <a:schemeClr val="accent5">
                <a:lumMod val="60000"/>
                <a:lumOff val="40000"/>
              </a:schemeClr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027ED88-98EF-9641-913F-605B579E490E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9198429" y="1083129"/>
            <a:ext cx="2122714" cy="3706586"/>
          </a:xfrm>
          <a:prstGeom prst="straightConnector1">
            <a:avLst/>
          </a:prstGeom>
          <a:noFill/>
          <a:ln w="57150" cap="flat">
            <a:solidFill>
              <a:schemeClr val="accent5">
                <a:lumMod val="60000"/>
                <a:lumOff val="40000"/>
              </a:schemeClr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76472491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7" grpId="0" animBg="1" advAuto="0"/>
      <p:bldP spid="509" grpId="0" animBg="1" advAuto="0"/>
      <p:bldP spid="502" grpId="0" animBg="1" advAuto="0"/>
      <p:bldP spid="2" grpId="0" animBg="1"/>
      <p:bldP spid="3" grpId="0" animBg="1"/>
      <p:bldP spid="22" grpId="0" animBg="1"/>
      <p:bldP spid="2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gplot: Data, aesthetics, geometr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ggplot: Data, aesthetics, geometrics</a:t>
            </a:r>
          </a:p>
        </p:txBody>
      </p:sp>
      <p:sp>
        <p:nvSpPr>
          <p:cNvPr id="691" name="&gt; ggplot(iris)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500"/>
              </a:spcBef>
              <a:buSzTx/>
              <a:buFontTx/>
              <a:buNone/>
              <a:defRPr sz="2200">
                <a:solidFill>
                  <a:srgbClr val="0433FF"/>
                </a:solidFill>
              </a:defRPr>
            </a:lvl1pPr>
          </a:lstStyle>
          <a:p>
            <a:r>
              <a:t>&gt; ggplot(iris)</a:t>
            </a:r>
          </a:p>
        </p:txBody>
      </p:sp>
      <p:pic>
        <p:nvPicPr>
          <p:cNvPr id="692" name="ggplot_empty.png" descr="ggplot_empty.png"/>
          <p:cNvPicPr>
            <a:picLocks noChangeAspect="1"/>
          </p:cNvPicPr>
          <p:nvPr/>
        </p:nvPicPr>
        <p:blipFill>
          <a:blip r:embed="rId2"/>
          <a:srcRect t="9839" b="9839"/>
          <a:stretch>
            <a:fillRect/>
          </a:stretch>
        </p:blipFill>
        <p:spPr>
          <a:xfrm>
            <a:off x="2628793" y="4224173"/>
            <a:ext cx="7747214" cy="51358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2" grpId="1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gplot: Data, aesthetics, geometr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ggplot: Data, aesthetics, geometrics</a:t>
            </a:r>
          </a:p>
        </p:txBody>
      </p:sp>
      <p:sp>
        <p:nvSpPr>
          <p:cNvPr id="695" name="&gt; ggplot(iris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200">
                <a:solidFill>
                  <a:srgbClr val="0433FF">
                    <a:alpha val="25000"/>
                  </a:srgbClr>
                </a:solidFill>
              </a:defRPr>
            </a:pPr>
            <a:r>
              <a:t>&gt; ggplot(iris)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>
                <a:solidFill>
                  <a:srgbClr val="0433FF"/>
                </a:solidFill>
              </a:defRPr>
            </a:pPr>
            <a:r>
              <a:t>&gt; ggplot(iris, aes(x = Petal.Length, y = Petal.Width, colour=Species))</a:t>
            </a:r>
          </a:p>
        </p:txBody>
      </p:sp>
      <p:pic>
        <p:nvPicPr>
          <p:cNvPr id="696" name="ggplot_aes.png" descr="ggplot_aes.png"/>
          <p:cNvPicPr>
            <a:picLocks noChangeAspect="1"/>
          </p:cNvPicPr>
          <p:nvPr/>
        </p:nvPicPr>
        <p:blipFill>
          <a:blip r:embed="rId2"/>
          <a:srcRect r="2860"/>
          <a:stretch>
            <a:fillRect/>
          </a:stretch>
        </p:blipFill>
        <p:spPr>
          <a:xfrm>
            <a:off x="2393737" y="4224173"/>
            <a:ext cx="7982270" cy="51358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" grpId="1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gplot: Data, aesthetics, geometr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ggplot: Data, aesthetics, geometrics</a:t>
            </a:r>
          </a:p>
        </p:txBody>
      </p:sp>
      <p:sp>
        <p:nvSpPr>
          <p:cNvPr id="699" name="&gt; ggplot(iris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602633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200">
                <a:solidFill>
                  <a:srgbClr val="0433FF">
                    <a:alpha val="25000"/>
                  </a:srgbClr>
                </a:solidFill>
              </a:defRPr>
            </a:pPr>
            <a:r>
              <a:rPr dirty="0"/>
              <a:t>&gt; </a:t>
            </a:r>
            <a:r>
              <a:rPr dirty="0" err="1"/>
              <a:t>ggplot</a:t>
            </a:r>
            <a:r>
              <a:rPr dirty="0"/>
              <a:t>(iris)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>
                <a:solidFill>
                  <a:srgbClr val="0433FF">
                    <a:alpha val="25000"/>
                  </a:srgbClr>
                </a:solidFill>
              </a:defRPr>
            </a:pPr>
            <a:r>
              <a:rPr dirty="0"/>
              <a:t>&gt; </a:t>
            </a:r>
            <a:r>
              <a:rPr dirty="0" err="1"/>
              <a:t>ggplot</a:t>
            </a:r>
            <a:r>
              <a:rPr dirty="0"/>
              <a:t>(iris, </a:t>
            </a:r>
            <a:r>
              <a:rPr dirty="0" err="1"/>
              <a:t>aes</a:t>
            </a:r>
            <a:r>
              <a:rPr dirty="0"/>
              <a:t>(x = </a:t>
            </a:r>
            <a:r>
              <a:rPr dirty="0" err="1"/>
              <a:t>Petal.Length</a:t>
            </a:r>
            <a:r>
              <a:rPr dirty="0"/>
              <a:t>, y = </a:t>
            </a:r>
            <a:r>
              <a:rPr dirty="0" err="1"/>
              <a:t>Petal.Width</a:t>
            </a:r>
            <a:r>
              <a:rPr dirty="0"/>
              <a:t>, </a:t>
            </a:r>
            <a:r>
              <a:rPr dirty="0" err="1"/>
              <a:t>colour</a:t>
            </a:r>
            <a:r>
              <a:rPr dirty="0"/>
              <a:t>=Species))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ggplot</a:t>
            </a:r>
            <a:r>
              <a:rPr dirty="0"/>
              <a:t>(iris, </a:t>
            </a:r>
            <a:r>
              <a:rPr dirty="0" err="1"/>
              <a:t>aes</a:t>
            </a:r>
            <a:r>
              <a:rPr dirty="0"/>
              <a:t>(x = </a:t>
            </a:r>
            <a:r>
              <a:rPr dirty="0" err="1"/>
              <a:t>Petal.Length</a:t>
            </a:r>
            <a:r>
              <a:rPr dirty="0"/>
              <a:t>, y = </a:t>
            </a:r>
            <a:r>
              <a:rPr dirty="0" err="1"/>
              <a:t>Petal.Width</a:t>
            </a:r>
            <a:r>
              <a:rPr dirty="0"/>
              <a:t>, </a:t>
            </a:r>
            <a:r>
              <a:rPr dirty="0" err="1"/>
              <a:t>colour</a:t>
            </a:r>
            <a:r>
              <a:rPr dirty="0"/>
              <a:t>=Species)) +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>
                <a:solidFill>
                  <a:srgbClr val="0433FF"/>
                </a:solidFill>
              </a:defRPr>
            </a:pPr>
            <a:r>
              <a:rPr dirty="0"/>
              <a:t>     </a:t>
            </a:r>
            <a:r>
              <a:rPr dirty="0" err="1"/>
              <a:t>geom_point</a:t>
            </a:r>
            <a:r>
              <a:rPr dirty="0"/>
              <a:t>()</a:t>
            </a:r>
          </a:p>
        </p:txBody>
      </p:sp>
      <p:pic>
        <p:nvPicPr>
          <p:cNvPr id="700" name="ggplot_aes_geom.png" descr="ggplot_aes_geom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393737" y="4224173"/>
            <a:ext cx="8217326" cy="51358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0" grpId="1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gplot: Multiple geometric lay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ggplot: Multiple geometric layers </a:t>
            </a:r>
          </a:p>
        </p:txBody>
      </p:sp>
      <p:sp>
        <p:nvSpPr>
          <p:cNvPr id="703" name="&gt; ggplot(iris, aes(x = Species, y = Petal.Length)) +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200">
                <a:solidFill>
                  <a:srgbClr val="0433FF"/>
                </a:solidFill>
              </a:defRPr>
            </a:pPr>
            <a:r>
              <a:t>&gt; ggplot(iris, aes(x = Species, y = Petal.Length)) +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>
                <a:solidFill>
                  <a:srgbClr val="0433FF"/>
                </a:solidFill>
              </a:defRPr>
            </a:pPr>
            <a:r>
              <a:t>      geom_boxplot()</a:t>
            </a:r>
          </a:p>
        </p:txBody>
      </p:sp>
      <p:pic>
        <p:nvPicPr>
          <p:cNvPr id="704" name="ggplot_boxplot.png" descr="ggplot_boxplot.png"/>
          <p:cNvPicPr>
            <a:picLocks noChangeAspect="1"/>
          </p:cNvPicPr>
          <p:nvPr/>
        </p:nvPicPr>
        <p:blipFill>
          <a:blip r:embed="rId2"/>
          <a:srcRect r="2860"/>
          <a:stretch>
            <a:fillRect/>
          </a:stretch>
        </p:blipFill>
        <p:spPr>
          <a:xfrm>
            <a:off x="2393737" y="4224173"/>
            <a:ext cx="7982270" cy="51358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4" grpId="1" animBg="1" advAuto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gplot: Multiple geometric lay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ggplot: Multiple geometric layers </a:t>
            </a:r>
          </a:p>
        </p:txBody>
      </p:sp>
      <p:sp>
        <p:nvSpPr>
          <p:cNvPr id="707" name="&gt; ggplot(iris, aes(x = Species, y = Petal.Length)) +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200">
                <a:solidFill>
                  <a:srgbClr val="0433FF"/>
                </a:solidFill>
              </a:defRPr>
            </a:pPr>
            <a:r>
              <a:t>&gt; ggplot(iris, aes(x = Species, y = Petal.Length)) +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>
                <a:solidFill>
                  <a:srgbClr val="0433FF"/>
                </a:solidFill>
              </a:defRPr>
            </a:pPr>
            <a:r>
              <a:t>      geom_boxplot() +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>
                <a:solidFill>
                  <a:srgbClr val="0433FF"/>
                </a:solidFill>
              </a:defRPr>
            </a:pPr>
            <a:r>
              <a:t>      geom_point(colour='red') </a:t>
            </a:r>
          </a:p>
        </p:txBody>
      </p:sp>
      <p:pic>
        <p:nvPicPr>
          <p:cNvPr id="708" name="ggplot_multigeom.png" descr="ggplot_multigeom.png"/>
          <p:cNvPicPr>
            <a:picLocks noChangeAspect="1"/>
          </p:cNvPicPr>
          <p:nvPr/>
        </p:nvPicPr>
        <p:blipFill>
          <a:blip r:embed="rId2"/>
          <a:srcRect r="2860"/>
          <a:stretch>
            <a:fillRect/>
          </a:stretch>
        </p:blipFill>
        <p:spPr>
          <a:xfrm>
            <a:off x="2393737" y="4224173"/>
            <a:ext cx="7982270" cy="51358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8" grpId="1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gplot: Statistical lay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ggplot: Statistical layers </a:t>
            </a:r>
          </a:p>
        </p:txBody>
      </p:sp>
      <p:sp>
        <p:nvSpPr>
          <p:cNvPr id="711" name="&gt; ggplot(iris, aes(x = Petal.Length, y = Petal.Width, colour=Species)) +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551833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2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ggplot</a:t>
            </a:r>
            <a:r>
              <a:rPr dirty="0"/>
              <a:t>(iris, </a:t>
            </a:r>
            <a:r>
              <a:rPr dirty="0" err="1"/>
              <a:t>aes</a:t>
            </a:r>
            <a:r>
              <a:rPr dirty="0"/>
              <a:t>(x = </a:t>
            </a:r>
            <a:r>
              <a:rPr dirty="0" err="1"/>
              <a:t>Petal.Length</a:t>
            </a:r>
            <a:r>
              <a:rPr dirty="0"/>
              <a:t>, y = </a:t>
            </a:r>
            <a:r>
              <a:rPr dirty="0" err="1"/>
              <a:t>Petal.Width</a:t>
            </a:r>
            <a:r>
              <a:rPr dirty="0"/>
              <a:t>, </a:t>
            </a:r>
            <a:r>
              <a:rPr dirty="0" err="1"/>
              <a:t>colour</a:t>
            </a:r>
            <a:r>
              <a:rPr dirty="0"/>
              <a:t>=Species)) + </a:t>
            </a:r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200">
                <a:solidFill>
                  <a:srgbClr val="0433FF"/>
                </a:solidFill>
              </a:defRPr>
            </a:pPr>
            <a:r>
              <a:rPr dirty="0"/>
              <a:t>     </a:t>
            </a:r>
            <a:r>
              <a:rPr dirty="0" err="1"/>
              <a:t>geom_point</a:t>
            </a:r>
            <a:r>
              <a:rPr dirty="0"/>
              <a:t>() +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>
                <a:solidFill>
                  <a:srgbClr val="0433FF"/>
                </a:solidFill>
              </a:defRPr>
            </a:pPr>
            <a:r>
              <a:rPr dirty="0"/>
              <a:t>     stat_density_2d()</a:t>
            </a:r>
          </a:p>
        </p:txBody>
      </p:sp>
      <p:pic>
        <p:nvPicPr>
          <p:cNvPr id="712" name="ggplot_density.png" descr="ggplot_density.png"/>
          <p:cNvPicPr>
            <a:picLocks noChangeAspect="1"/>
          </p:cNvPicPr>
          <p:nvPr/>
        </p:nvPicPr>
        <p:blipFill>
          <a:blip r:embed="rId2"/>
          <a:srcRect r="1522"/>
          <a:stretch>
            <a:fillRect/>
          </a:stretch>
        </p:blipFill>
        <p:spPr>
          <a:xfrm>
            <a:off x="2393737" y="4224173"/>
            <a:ext cx="8092216" cy="51358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2" grpId="1" animBg="1" advAuto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Exercises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Exercises</a:t>
            </a:r>
          </a:p>
          <a:p>
            <a:pPr>
              <a:defRPr sz="2500"/>
            </a:pPr>
            <a:r>
              <a:rPr dirty="0"/>
              <a:t>Please do basic exercises 2-I and 2-II.</a:t>
            </a:r>
          </a:p>
          <a:p>
            <a:pPr>
              <a:defRPr sz="2500"/>
            </a:pPr>
            <a:r>
              <a:rPr dirty="0"/>
              <a:t>Time left? </a:t>
            </a:r>
            <a:r>
              <a:rPr dirty="0" err="1"/>
              <a:t>Opt</a:t>
            </a:r>
            <a:r>
              <a:rPr dirty="0"/>
              <a:t> for a</a:t>
            </a:r>
            <a:r>
              <a:rPr lang="en-US" dirty="0"/>
              <a:t>n </a:t>
            </a:r>
            <a:r>
              <a:rPr dirty="0"/>
              <a:t>optional exercise</a:t>
            </a:r>
            <a:r>
              <a:rPr lang="en-US" dirty="0"/>
              <a:t>, or explore the recommended reading</a:t>
            </a:r>
            <a:r>
              <a:rPr dirty="0"/>
              <a:t>!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hex-dplyr.png" descr="hex-dplyr.pn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/>
          <a:stretch>
            <a:fillRect/>
          </a:stretch>
        </p:blipFill>
        <p:spPr>
          <a:xfrm>
            <a:off x="6468532" y="658943"/>
            <a:ext cx="3810001" cy="4415667"/>
          </a:xfrm>
          <a:prstGeom prst="rect">
            <a:avLst/>
          </a:prstGeom>
        </p:spPr>
      </p:pic>
      <p:sp>
        <p:nvSpPr>
          <p:cNvPr id="717" name="Data transfor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transformation</a:t>
            </a:r>
          </a:p>
        </p:txBody>
      </p:sp>
      <p:sp>
        <p:nvSpPr>
          <p:cNvPr id="718" name="Explore the power of dplyr and tidyr"/>
          <p:cNvSpPr txBox="1">
            <a:spLocks noGrp="1"/>
          </p:cNvSpPr>
          <p:nvPr>
            <p:ph type="body" sz="quarter" idx="1"/>
          </p:nvPr>
        </p:nvSpPr>
        <p:spPr>
          <a:xfrm>
            <a:off x="571500" y="5130800"/>
            <a:ext cx="5610280" cy="3175000"/>
          </a:xfrm>
          <a:prstGeom prst="rect">
            <a:avLst/>
          </a:prstGeom>
        </p:spPr>
        <p:txBody>
          <a:bodyPr/>
          <a:lstStyle/>
          <a:p>
            <a:r>
              <a:t>Explore the power of </a:t>
            </a:r>
            <a:r>
              <a:rPr>
                <a:solidFill>
                  <a:srgbClr val="0433FF"/>
                </a:solidFill>
              </a:rPr>
              <a:t>dplyr</a:t>
            </a:r>
            <a:r>
              <a:t> and </a:t>
            </a:r>
            <a:r>
              <a:rPr>
                <a:solidFill>
                  <a:srgbClr val="0433FF"/>
                </a:solidFill>
              </a:rPr>
              <a:t>tidyr</a:t>
            </a:r>
          </a:p>
        </p:txBody>
      </p:sp>
      <p:pic>
        <p:nvPicPr>
          <p:cNvPr id="719" name="hex-tidyr.png" descr="hex-tidy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343" y="3945167"/>
            <a:ext cx="3810001" cy="44156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filter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filter()</a:t>
            </a:r>
          </a:p>
        </p:txBody>
      </p:sp>
      <p:pic>
        <p:nvPicPr>
          <p:cNvPr id="724" name="filter.png" descr="filt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550" y="6345708"/>
            <a:ext cx="9537700" cy="2476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Function: filter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Function: filter()</a:t>
            </a:r>
          </a:p>
        </p:txBody>
      </p:sp>
      <p:sp>
        <p:nvSpPr>
          <p:cNvPr id="729" name="&gt; filter(iris, Species==&quot;virginica&quot;)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lvl1pPr>
          </a:lstStyle>
          <a:p>
            <a:r>
              <a:t>&gt; filter(iris, Species=="virginica")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Tidy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Tidy data</a:t>
            </a:r>
          </a:p>
        </p:txBody>
      </p:sp>
      <p:graphicFrame>
        <p:nvGraphicFramePr>
          <p:cNvPr id="515" name="Table"/>
          <p:cNvGraphicFramePr/>
          <p:nvPr>
            <p:extLst>
              <p:ext uri="{D42A27DB-BD31-4B8C-83A1-F6EECF244321}">
                <p14:modId xmlns:p14="http://schemas.microsoft.com/office/powerpoint/2010/main" val="3279716790"/>
              </p:ext>
            </p:extLst>
          </p:nvPr>
        </p:nvGraphicFramePr>
        <p:xfrm>
          <a:off x="970753" y="2395615"/>
          <a:ext cx="6963782" cy="7074410"/>
        </p:xfrm>
        <a:graphic>
          <a:graphicData uri="http://schemas.openxmlformats.org/drawingml/2006/table">
            <a:tbl>
              <a:tblPr firstRow="1" firstCol="1">
                <a:tableStyleId>{EEE7283C-3CF3-47DC-8721-378D4A62B228}</a:tableStyleId>
              </a:tblPr>
              <a:tblGrid>
                <a:gridCol w="1706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8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03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06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7441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Patient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FFFFFF"/>
                          </a:solidFill>
                        </a:rPr>
                        <a:t>Temp</a:t>
                      </a:r>
                      <a:endParaRPr sz="28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FFFFFF"/>
                          </a:solidFill>
                        </a:rPr>
                        <a:t>Treatment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FFFFFF"/>
                          </a:solidFill>
                        </a:rPr>
                        <a:t>Dose</a:t>
                      </a:r>
                      <a:endParaRPr sz="28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7441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122030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37.0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444444"/>
                          </a:solidFill>
                        </a:rPr>
                        <a:t>None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NA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7441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122030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37.1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300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7441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122021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38.2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444444"/>
                          </a:solidFill>
                        </a:rPr>
                        <a:t>None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NA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7441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122021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38.1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444444"/>
                          </a:solidFill>
                        </a:rPr>
                        <a:t>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200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7441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122021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36.5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444444"/>
                          </a:solidFill>
                        </a:rPr>
                        <a:t>B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85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7441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124500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38.1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444444"/>
                          </a:solidFill>
                        </a:rPr>
                        <a:t>None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NA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07441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124500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300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07441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126098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39.1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444444"/>
                          </a:solidFill>
                        </a:rPr>
                        <a:t>None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NA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07441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126098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36.8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444444"/>
                          </a:solidFill>
                        </a:rPr>
                        <a:t>B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100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524" name="Connection Line" descr="Connection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935145" y="1714135"/>
            <a:ext cx="1442753" cy="789987"/>
          </a:xfrm>
          <a:prstGeom prst="rect">
            <a:avLst/>
          </a:prstGeom>
        </p:spPr>
      </p:pic>
      <p:grpSp>
        <p:nvGrpSpPr>
          <p:cNvPr id="519" name="ID no longer unique per row (but can still be used to collect all info on single patient)"/>
          <p:cNvGrpSpPr/>
          <p:nvPr/>
        </p:nvGrpSpPr>
        <p:grpSpPr>
          <a:xfrm>
            <a:off x="3301677" y="53808"/>
            <a:ext cx="5478897" cy="1949784"/>
            <a:chOff x="0" y="0"/>
            <a:chExt cx="5478895" cy="1949783"/>
          </a:xfrm>
        </p:grpSpPr>
        <p:sp>
          <p:nvSpPr>
            <p:cNvPr id="518" name="ID no longer unique per row (but can still be used to collect all info on single patient)"/>
            <p:cNvSpPr/>
            <p:nvPr/>
          </p:nvSpPr>
          <p:spPr>
            <a:xfrm>
              <a:off x="76200" y="76200"/>
              <a:ext cx="5326496" cy="1797384"/>
            </a:xfrm>
            <a:prstGeom prst="rect">
              <a:avLst/>
            </a:prstGeom>
            <a:solidFill>
              <a:srgbClr val="FFD479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t>ID no longer unique per row </a:t>
              </a:r>
              <a:r>
                <a:rPr>
                  <a:latin typeface="+mn-lt"/>
                  <a:ea typeface="+mn-ea"/>
                  <a:cs typeface="+mn-cs"/>
                  <a:sym typeface="Helvetica Neue Light"/>
                </a:rPr>
                <a:t>(but can still be used to collect all info on single patient)</a:t>
              </a:r>
            </a:p>
          </p:txBody>
        </p:sp>
        <p:pic>
          <p:nvPicPr>
            <p:cNvPr id="517" name="ID no longer unique per row (but can still be used to collect all info on single patient)" descr="ID no longer unique per row (but can still be used to collect all info on single patient)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5478896" cy="1949784"/>
            </a:xfrm>
            <a:prstGeom prst="rect">
              <a:avLst/>
            </a:prstGeom>
            <a:effectLst/>
          </p:spPr>
        </p:pic>
      </p:grpSp>
      <p:pic>
        <p:nvPicPr>
          <p:cNvPr id="526" name="Connection Line" descr="Connection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696478">
            <a:off x="6143434" y="2030340"/>
            <a:ext cx="2163792" cy="1177089"/>
          </a:xfrm>
          <a:prstGeom prst="rect">
            <a:avLst/>
          </a:prstGeom>
        </p:spPr>
      </p:pic>
      <p:grpSp>
        <p:nvGrpSpPr>
          <p:cNvPr id="523" name="Time series (order) lost (so make sure this is explicit)"/>
          <p:cNvGrpSpPr/>
          <p:nvPr/>
        </p:nvGrpSpPr>
        <p:grpSpPr>
          <a:xfrm>
            <a:off x="8190331" y="2527889"/>
            <a:ext cx="4354100" cy="1949784"/>
            <a:chOff x="0" y="0"/>
            <a:chExt cx="4354098" cy="1949783"/>
          </a:xfrm>
        </p:grpSpPr>
        <p:sp>
          <p:nvSpPr>
            <p:cNvPr id="522" name="Time series (order) lost (so make sure this is explicit)"/>
            <p:cNvSpPr/>
            <p:nvPr/>
          </p:nvSpPr>
          <p:spPr>
            <a:xfrm>
              <a:off x="76200" y="76200"/>
              <a:ext cx="4201699" cy="1797384"/>
            </a:xfrm>
            <a:prstGeom prst="rect">
              <a:avLst/>
            </a:prstGeom>
            <a:solidFill>
              <a:srgbClr val="FFD479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t>Time series </a:t>
              </a:r>
              <a:r>
                <a:rPr>
                  <a:latin typeface="+mn-lt"/>
                  <a:ea typeface="+mn-ea"/>
                  <a:cs typeface="+mn-cs"/>
                  <a:sym typeface="Helvetica Neue Light"/>
                </a:rPr>
                <a:t>(order)</a:t>
              </a:r>
              <a:r>
                <a:t> lost </a:t>
              </a:r>
              <a:r>
                <a:rPr>
                  <a:latin typeface="+mn-lt"/>
                  <a:ea typeface="+mn-ea"/>
                  <a:cs typeface="+mn-cs"/>
                  <a:sym typeface="Helvetica Neue Light"/>
                </a:rPr>
                <a:t>(so make sure this is explicit)</a:t>
              </a:r>
            </a:p>
          </p:txBody>
        </p:sp>
        <p:pic>
          <p:nvPicPr>
            <p:cNvPr id="521" name="Time series (order) lost (so make sure this is explicit)" descr="Time series (order) lost (so make sure this is explicit)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4354099" cy="194978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4" grpId="1" animBg="1" advAuto="0"/>
      <p:bldP spid="519" grpId="2" animBg="1" advAuto="0"/>
      <p:bldP spid="526" grpId="3" animBg="1" advAuto="0"/>
      <p:bldP spid="523" grpId="4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Function: filter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Function: filter()</a:t>
            </a:r>
          </a:p>
        </p:txBody>
      </p:sp>
      <p:sp>
        <p:nvSpPr>
          <p:cNvPr id="732" name="&gt; filter(iris, Species==&quot;virginica&quot;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filter(iris, Species=="virginica")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# A tibble: 50 x 5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  Sepal.Length Sepal.Width Petal.Length Petal.Width Species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         &lt;dbl&gt;       &lt;dbl&gt;        &lt;dbl&gt;       &lt;dbl&gt; &lt;fct&gt;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1         6.30        3.30         6.00        2.50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2         5.80        2.70         5.10        1.90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3         7.10        3.00         5.90        2.10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4         6.30        2.90         5.60        1.80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5         6.50        3.00         5.80        2.20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6         7.60        3.00         6.60        2.10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7         4.90        2.50         4.50        1.70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8         7.30        2.90         6.30        1.80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9         6.70        2.50         5.80        1.80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10         7.20        3.60         6.10        2.50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# ... with 40 more rows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Function: filter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Function: filter()</a:t>
            </a:r>
          </a:p>
        </p:txBody>
      </p:sp>
      <p:sp>
        <p:nvSpPr>
          <p:cNvPr id="735" name="&gt; filter(iris, Species==&quot;virginica&quot;, Sepal.Length&gt;= 7.5)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filter(iris, Species=="virginica", Sepal.Length&gt;= 7.5)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Function: filter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Function: filter()</a:t>
            </a:r>
          </a:p>
        </p:txBody>
      </p:sp>
      <p:sp>
        <p:nvSpPr>
          <p:cNvPr id="738" name="&gt; filter(iris, Species==&quot;virginica&quot;, Sepal.Length&gt;= 7.5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filter(iris, Species=="virginica", Sepal.Length&gt;= 7.5)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# A tibble: 6 x 5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 Sepal.Length Sepal.Width Petal.Length Petal.Width Species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        &lt;dbl&gt;       &lt;dbl&gt;        &lt;dbl&gt;       &lt;dbl&gt; &lt;fct&gt;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1         7.60        3.00         6.60        2.10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2         7.70        3.80         6.70        2.20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3         7.70        2.60         6.90        2.30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4         7.70        2.80         6.70        2.00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5         7.90        3.80         6.40        2.00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6         7.70        3.00         6.10        2.30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Function: filter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Function: filter()</a:t>
            </a:r>
          </a:p>
        </p:txBody>
      </p:sp>
      <p:sp>
        <p:nvSpPr>
          <p:cNvPr id="741" name="&gt; filter(iris, Species==&quot;virginica&quot;, Sepal.Length&gt;= 7.5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filter(iris, Species=="virginica", Sepal.Length&gt;= 7.5)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# A tibble: 6 x 5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 Sepal.Length Sepal.Width Petal.Length Petal.Width Species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        &lt;dbl&gt;       &lt;dbl&gt;        &lt;dbl&gt;       &lt;dbl&gt; &lt;fct&gt;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1         7.60        3.00         6.60        2.10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2         7.70        3.80         6.70        2.20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3         7.70        2.60         6.90        2.30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4         7.70        2.80         6.70        2.00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5         7.90        3.80         6.40        2.00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6         7.70        3.00         6.10        2.30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/>
          </a:p>
          <a:p>
            <a: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Same as: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filter(iris, Species=="virginica" &amp; Sepal.Length&gt;= 7.5)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elect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select()</a:t>
            </a:r>
          </a:p>
        </p:txBody>
      </p:sp>
      <p:pic>
        <p:nvPicPr>
          <p:cNvPr id="744" name="subset.png" descr="subse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350" y="6351582"/>
            <a:ext cx="8928100" cy="2527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Function: select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Function: select()</a:t>
            </a:r>
          </a:p>
        </p:txBody>
      </p:sp>
      <p:sp>
        <p:nvSpPr>
          <p:cNvPr id="749" name="&gt; select(iris, Sepal.Length, Sepal.Width, Species)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776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lvl1pPr>
          </a:lstStyle>
          <a:p>
            <a:r>
              <a:t>&gt; select(iris, Sepal.Length, Sepal.Width, Species)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Function: select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Function: select()</a:t>
            </a:r>
          </a:p>
        </p:txBody>
      </p:sp>
      <p:sp>
        <p:nvSpPr>
          <p:cNvPr id="752" name="&gt; select(iris, Sepal.Length, Sepal.Width, Species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77677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select(iris, Sepal.Length, Sepal.Width, Species)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# A tibble: 150 x 3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  Sepal.Length Sepal.Width Species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         &lt;dbl&gt;       &lt;dbl&gt; &lt;fct&gt;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1         5.10        3.50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2         4.90        3.00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3         4.70        3.20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4         4.60        3.10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5         5.00        3.60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6         5.40        3.90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7         4.60        3.40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8         5.00        3.40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9         4.40        2.90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10         4.90        3.10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# ... with 140 more rows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Function: select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Function: select()</a:t>
            </a:r>
          </a:p>
        </p:txBody>
      </p:sp>
      <p:sp>
        <p:nvSpPr>
          <p:cNvPr id="755" name="&gt; select(iris, Sepal.Length, Sepal.Width, Species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77677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select(iris, Sepal.Length, Sepal.Width, Species)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select(iris, starts_with("Sepal"), Species)</a:t>
            </a:r>
          </a:p>
        </p:txBody>
      </p:sp>
      <p:pic>
        <p:nvPicPr>
          <p:cNvPr id="756" name="Oval" descr="Oval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371191" y="2222500"/>
            <a:ext cx="4261940" cy="153498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6" grpId="1" animBg="1" advAuto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Function: select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Function: select()</a:t>
            </a:r>
          </a:p>
        </p:txBody>
      </p:sp>
      <p:sp>
        <p:nvSpPr>
          <p:cNvPr id="760" name="&gt; select(iris, Sepal.Length, Sepal.Width, Species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77677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select(iris, Sepal.Length, Sepal.Width, Species)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select(iris, starts_with("Sepal"), Species)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# A tibble: 150 x 3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  Sepal.Length Sepal.Width Species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         &lt;dbl&gt;       &lt;dbl&gt; &lt;fct&gt;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1         5.10        3.50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2         4.90        3.00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3         4.70        3.20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4         4.60        3.10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5         5.00        3.60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6         5.40        3.90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7         4.60        3.40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8         5.00        3.40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9         4.40        2.90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10         4.90        3.10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# ... with 140 more rows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Function: select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Function: select()</a:t>
            </a:r>
          </a:p>
        </p:txBody>
      </p:sp>
      <p:sp>
        <p:nvSpPr>
          <p:cNvPr id="763" name="&gt; select(iris, Sepal.Length, Sepal.Width, Species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77677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select(iris, Sepal.Length, Sepal.Width, Species)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select(iris, starts_with("Sepal"), Species)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select(iris, -starts_with("Petal"))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Screen Shot 2018-10-31 at 11.41.58.png" descr="Screen Shot 2018-10-31 at 11.41.58.png"/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t="16512" b="1651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43" name="Tidyver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Tidyverse</a:t>
            </a:r>
          </a:p>
        </p:txBody>
      </p:sp>
      <p:sp>
        <p:nvSpPr>
          <p:cNvPr id="544" name="Modern R for data scienc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Modern R for data science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Function: select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Function: select()</a:t>
            </a:r>
          </a:p>
        </p:txBody>
      </p:sp>
      <p:sp>
        <p:nvSpPr>
          <p:cNvPr id="766" name="&gt; select(iris, Sepal.Length, Sepal.Width, Species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77677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select(iris, Sepal.Length, Sepal.Width, Species)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select(iris, starts_with("Sepal"), Species)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select(iris, -starts_with("Petal"))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# A tibble: 150 x 3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  Sepal.Length Sepal.Width Species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         &lt;dbl&gt;       &lt;dbl&gt; &lt;fct&gt;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1         5.10        3.50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2         4.90        3.00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3         4.70        3.20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4         4.60        3.10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5         5.00        3.60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6         5.40        3.90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7         4.60        3.40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8         5.00        3.40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9         4.40        2.90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10         4.90        3.10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# ... with 140 more rows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157EF-7BE7-4345-A4CE-C9B67D5ED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functions: the power of piping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6A0596-2A07-AF42-A2AE-53B6DEE2F2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5010912"/>
            <a:ext cx="11861800" cy="4517136"/>
          </a:xfrm>
        </p:spPr>
        <p:txBody>
          <a:bodyPr>
            <a:normAutofit/>
          </a:bodyPr>
          <a:lstStyle/>
          <a:p>
            <a:pPr marL="0" indent="0">
              <a:spcBef>
                <a:spcPts val="500"/>
              </a:spcBef>
              <a:buNone/>
            </a:pPr>
            <a:r>
              <a:rPr lang="en-US" sz="2500" dirty="0">
                <a:solidFill>
                  <a:srgbClr val="0433FF"/>
                </a:solidFill>
              </a:rPr>
              <a:t>iris %&gt;% filter(Species=="</a:t>
            </a:r>
            <a:r>
              <a:rPr lang="en-US" sz="2500" dirty="0" err="1">
                <a:solidFill>
                  <a:srgbClr val="0433FF"/>
                </a:solidFill>
              </a:rPr>
              <a:t>setosa</a:t>
            </a:r>
            <a:r>
              <a:rPr lang="en-US" sz="2500" dirty="0">
                <a:solidFill>
                  <a:srgbClr val="0433FF"/>
                </a:solidFill>
              </a:rPr>
              <a:t>") %&gt;%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2500" dirty="0">
                <a:solidFill>
                  <a:srgbClr val="0433FF"/>
                </a:solidFill>
              </a:rPr>
              <a:t>   select(</a:t>
            </a:r>
            <a:r>
              <a:rPr lang="en-US" sz="2500" dirty="0" err="1">
                <a:solidFill>
                  <a:srgbClr val="0433FF"/>
                </a:solidFill>
              </a:rPr>
              <a:t>starts_with</a:t>
            </a:r>
            <a:r>
              <a:rPr lang="en-US" sz="2500" dirty="0">
                <a:solidFill>
                  <a:srgbClr val="0433FF"/>
                </a:solidFill>
              </a:rPr>
              <a:t>("Sepal"), Species) %&gt;%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2500" dirty="0">
                <a:solidFill>
                  <a:srgbClr val="0433FF"/>
                </a:solidFill>
              </a:rPr>
              <a:t>   head()</a:t>
            </a:r>
          </a:p>
          <a:p>
            <a:pPr marL="0" indent="0">
              <a:spcBef>
                <a:spcPts val="0"/>
              </a:spcBef>
              <a:buNone/>
            </a:pPr>
            <a:endParaRPr lang="en-US" sz="25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500" dirty="0"/>
              <a:t>  </a:t>
            </a:r>
            <a:r>
              <a:rPr lang="en-US" sz="2500" dirty="0" err="1"/>
              <a:t>Sepal.Length</a:t>
            </a:r>
            <a:r>
              <a:rPr lang="en-US" sz="2500" dirty="0"/>
              <a:t> </a:t>
            </a:r>
            <a:r>
              <a:rPr lang="en-US" sz="2500" dirty="0" err="1"/>
              <a:t>Sepal.Width</a:t>
            </a:r>
            <a:r>
              <a:rPr lang="en-US" sz="2500" dirty="0"/>
              <a:t> Species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500" dirty="0"/>
              <a:t>1          5.1         3.5  </a:t>
            </a:r>
            <a:r>
              <a:rPr lang="en-US" sz="2500" dirty="0" err="1"/>
              <a:t>setosa</a:t>
            </a:r>
            <a:endParaRPr lang="en-US" sz="25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500" dirty="0"/>
              <a:t>2          4.9         3.0  </a:t>
            </a:r>
            <a:r>
              <a:rPr lang="en-US" sz="2500" dirty="0" err="1"/>
              <a:t>setosa</a:t>
            </a:r>
            <a:endParaRPr lang="en-US" sz="25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500" dirty="0"/>
              <a:t>3          4.7         3.2  </a:t>
            </a:r>
            <a:r>
              <a:rPr lang="en-US" sz="2500" dirty="0" err="1"/>
              <a:t>setosa</a:t>
            </a:r>
            <a:endParaRPr lang="en-US" sz="25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500" dirty="0"/>
              <a:t>4          4.6         3.1  </a:t>
            </a:r>
            <a:r>
              <a:rPr lang="en-US" sz="2500" dirty="0" err="1"/>
              <a:t>setosa</a:t>
            </a:r>
            <a:endParaRPr lang="en-US" sz="25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500" dirty="0"/>
              <a:t>5          5.0         3.6  </a:t>
            </a:r>
            <a:r>
              <a:rPr lang="en-US" sz="2500" dirty="0" err="1"/>
              <a:t>setosa</a:t>
            </a:r>
            <a:endParaRPr lang="en-US" sz="25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500" dirty="0"/>
              <a:t>6          5.4         3.9  </a:t>
            </a:r>
            <a:r>
              <a:rPr lang="en-US" sz="2500" dirty="0" err="1"/>
              <a:t>setosa</a:t>
            </a:r>
            <a:endParaRPr lang="en-US" sz="2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464F6E-9AE6-4A42-8D5F-B27C9EC0C9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480" b="31880"/>
          <a:stretch/>
        </p:blipFill>
        <p:spPr>
          <a:xfrm>
            <a:off x="2768600" y="3822982"/>
            <a:ext cx="7454392" cy="8587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D8F246-D2B4-B647-8A52-7AB972772F4F}"/>
              </a:ext>
            </a:extLst>
          </p:cNvPr>
          <p:cNvSpPr txBox="1"/>
          <p:nvPr/>
        </p:nvSpPr>
        <p:spPr>
          <a:xfrm>
            <a:off x="4508532" y="1812063"/>
            <a:ext cx="3565080" cy="2410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" pitchFamily="2" charset="0"/>
                <a:sym typeface="Helvetica Neue Light"/>
              </a:rPr>
              <a:t>%&gt;%</a:t>
            </a:r>
          </a:p>
        </p:txBody>
      </p:sp>
    </p:spTree>
    <p:extLst>
      <p:ext uri="{BB962C8B-B14F-4D97-AF65-F5344CB8AC3E}">
        <p14:creationId xmlns:p14="http://schemas.microsoft.com/office/powerpoint/2010/main" val="1910656383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mutate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mutate()</a:t>
            </a:r>
          </a:p>
        </p:txBody>
      </p:sp>
      <p:pic>
        <p:nvPicPr>
          <p:cNvPr id="769" name="mutate.png" descr="mutate.png"/>
          <p:cNvPicPr>
            <a:picLocks noChangeAspect="1"/>
          </p:cNvPicPr>
          <p:nvPr/>
        </p:nvPicPr>
        <p:blipFill>
          <a:blip r:embed="rId3"/>
          <a:srcRect l="3869" r="3869"/>
          <a:stretch>
            <a:fillRect/>
          </a:stretch>
        </p:blipFill>
        <p:spPr>
          <a:xfrm>
            <a:off x="2038350" y="6351582"/>
            <a:ext cx="8928100" cy="2527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Function: mutate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Function: mutate()</a:t>
            </a:r>
          </a:p>
        </p:txBody>
      </p:sp>
      <p:sp>
        <p:nvSpPr>
          <p:cNvPr id="774" name="&gt; mutate(iris,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mutate(iris,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         petal_area = pi * Petal.Length/2 * Petal.Width/2)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Function: mutate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Function: mutate()</a:t>
            </a:r>
          </a:p>
        </p:txBody>
      </p:sp>
      <p:sp>
        <p:nvSpPr>
          <p:cNvPr id="777" name="&gt; mutate(iris,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mutate(iris,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         petal_area = pi * Petal.Length/2 * Petal.Width/2)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/>
            </a:pPr>
            <a:r>
              <a:t># A tibble: 150 x 6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/>
            </a:pPr>
            <a:r>
              <a:t>   Sepal.Length Sepal.Width Petal.Length Petal.Width Species petal_area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/>
            </a:pPr>
            <a:r>
              <a:t>          &lt;dbl&gt;       &lt;dbl&gt;        &lt;dbl&gt;       &lt;dbl&gt; &lt;fct&gt;        &lt;dbl&gt;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/>
            </a:pPr>
            <a:r>
              <a:t> 1          5.1         3.5          1.4         0.2 setosa       0.220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/>
            </a:pPr>
            <a:r>
              <a:t> 2          4.9         3            1.4         0.2 setosa       0.220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/>
            </a:pPr>
            <a:r>
              <a:t> 3          4.7         3.2          1.3         0.2 setosa       0.204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/>
            </a:pPr>
            <a:r>
              <a:t> 4          4.6         3.1          1.5         0.2 setosa       0.236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/>
            </a:pPr>
            <a:r>
              <a:t> 5          5           3.6          1.4         0.2 setosa       0.220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/>
            </a:pPr>
            <a:r>
              <a:t> 6          5.4         3.9          1.7         0.4 setosa       0.534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/>
            </a:pPr>
            <a:r>
              <a:t> 7          4.6         3.4          1.4         0.3 setosa       0.330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/>
            </a:pPr>
            <a:r>
              <a:t> 8          5           3.4          1.5         0.2 setosa       0.236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/>
            </a:pPr>
            <a:r>
              <a:t> 9          4.4         2.9          1.4         0.2 setosa       0.220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/>
            </a:pPr>
            <a:r>
              <a:t>10          4.9         3.1          1.5         0.1 setosa       0.118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/>
            </a:pPr>
            <a:r>
              <a:t># ... with 140 more rows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Function: mutate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Function: mutate()</a:t>
            </a:r>
          </a:p>
        </p:txBody>
      </p:sp>
      <p:sp>
        <p:nvSpPr>
          <p:cNvPr id="780" name="&gt; mutate(iris,…"/>
          <p:cNvSpPr txBox="1">
            <a:spLocks noGrp="1"/>
          </p:cNvSpPr>
          <p:nvPr>
            <p:ph type="body" idx="1"/>
          </p:nvPr>
        </p:nvSpPr>
        <p:spPr>
          <a:xfrm>
            <a:off x="571500" y="2095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mutate(iris,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08F00"/>
                </a:solidFill>
              </a:defRPr>
            </a:pPr>
            <a:r>
              <a:t>         # compute the area of a single petal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         petal_area = pi * Petal.Length/2 * Petal.Width/2,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08F00"/>
                </a:solidFill>
              </a:defRPr>
            </a:pPr>
            <a:r>
              <a:t>         # abbreviate the name of the species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         Species_abbr = substring(Species, 1, 3)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)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Function: mutate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Function: mutate()</a:t>
            </a:r>
          </a:p>
        </p:txBody>
      </p:sp>
      <p:sp>
        <p:nvSpPr>
          <p:cNvPr id="783" name="&gt; mutate(iris,…"/>
          <p:cNvSpPr txBox="1">
            <a:spLocks noGrp="1"/>
          </p:cNvSpPr>
          <p:nvPr>
            <p:ph type="body" idx="1"/>
          </p:nvPr>
        </p:nvSpPr>
        <p:spPr>
          <a:xfrm>
            <a:off x="571500" y="2095500"/>
            <a:ext cx="12376523" cy="783982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mutate(iris,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08F00"/>
                </a:solidFill>
              </a:defRPr>
            </a:pPr>
            <a:r>
              <a:t>         # compute the area of a single petal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         petal_area = pi * Petal.Length/2 * Petal.Width/2,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08F00"/>
                </a:solidFill>
              </a:defRPr>
            </a:pPr>
            <a:r>
              <a:t>         # abbreviate the name of the species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         Species_abbr = substring(Species, 1, 3)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1900"/>
            </a:pPr>
            <a:r>
              <a:t># A tibble: 150 x 7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1900"/>
            </a:pPr>
            <a:r>
              <a:t>   Sepal.Length Sepal.Width Petal.Length Petal.Width Species petal_area Species_abbr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1900"/>
            </a:pPr>
            <a:r>
              <a:t>          &lt;dbl&gt;       &lt;dbl&gt;        &lt;dbl&gt;       &lt;dbl&gt; &lt;fct&gt;        &lt;dbl&gt; &lt;chr&gt;   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1900"/>
            </a:pPr>
            <a:r>
              <a:t> 1          5.1         3.5          1.4         0.2 setosa       0.220 set     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1900"/>
            </a:pPr>
            <a:r>
              <a:t> 2          4.9         3            1.4         0.2 setosa       0.220 set     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1900"/>
            </a:pPr>
            <a:r>
              <a:t> 3          4.7         3.2          1.3         0.2 setosa       0.204 set     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1900"/>
            </a:pPr>
            <a:r>
              <a:t> 4          4.6         3.1          1.5         0.2 setosa       0.236 set     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1900"/>
            </a:pPr>
            <a:r>
              <a:t> 5          5           3.6          1.4         0.2 setosa       0.220 set     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1900"/>
            </a:pPr>
            <a:r>
              <a:t> 6          5.4         3.9          1.7         0.4 setosa       0.534 set     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1900"/>
            </a:pPr>
            <a:r>
              <a:t> 7          4.6         3.4          1.4         0.3 setosa       0.330 set     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1900"/>
            </a:pPr>
            <a:r>
              <a:t> 8          5           3.4          1.5         0.2 setosa       0.236 set     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1900"/>
            </a:pPr>
            <a:r>
              <a:t> 9          4.4         2.9          1.4         0.2 setosa       0.220 set     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1900"/>
            </a:pPr>
            <a:r>
              <a:t>10          4.9         3.1          1.5         0.1 setosa       0.118 set     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1900"/>
            </a:pPr>
            <a:r>
              <a:t># ... with 140 more rows      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ather() and spread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gather() and spread()</a:t>
            </a:r>
          </a:p>
        </p:txBody>
      </p:sp>
      <p:pic>
        <p:nvPicPr>
          <p:cNvPr id="810" name="gather_spread.png" descr="gather_spread.png"/>
          <p:cNvPicPr>
            <a:picLocks noChangeAspect="1"/>
          </p:cNvPicPr>
          <p:nvPr/>
        </p:nvPicPr>
        <p:blipFill>
          <a:blip r:embed="rId3"/>
          <a:srcRect b="40308"/>
          <a:stretch>
            <a:fillRect/>
          </a:stretch>
        </p:blipFill>
        <p:spPr>
          <a:xfrm>
            <a:off x="2038350" y="6874610"/>
            <a:ext cx="8928100" cy="20042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Wide                              vs.                             Lo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3"/>
            <a:r>
              <a:rPr lang="en-US" dirty="0"/>
              <a:t>Wide and long data</a:t>
            </a:r>
            <a:endParaRPr dirty="0"/>
          </a:p>
        </p:txBody>
      </p:sp>
      <p:sp>
        <p:nvSpPr>
          <p:cNvPr id="815" name="# A tibble: 150 x 6…"/>
          <p:cNvSpPr txBox="1"/>
          <p:nvPr/>
        </p:nvSpPr>
        <p:spPr>
          <a:xfrm>
            <a:off x="572605" y="2438528"/>
            <a:ext cx="6234157" cy="323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A </a:t>
            </a:r>
            <a:r>
              <a:rPr dirty="0" err="1"/>
              <a:t>tibble</a:t>
            </a:r>
            <a:r>
              <a:rPr dirty="0"/>
              <a:t>: 150 x 6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Species observation </a:t>
            </a:r>
            <a:r>
              <a:rPr dirty="0" err="1"/>
              <a:t>Petal.Length</a:t>
            </a:r>
            <a:r>
              <a:rPr dirty="0"/>
              <a:t> </a:t>
            </a:r>
            <a:r>
              <a:rPr dirty="0" err="1"/>
              <a:t>Petal.Width</a:t>
            </a:r>
            <a:r>
              <a:rPr dirty="0"/>
              <a:t> </a:t>
            </a:r>
            <a:r>
              <a:rPr dirty="0" err="1"/>
              <a:t>Sepal.Length</a:t>
            </a:r>
            <a:r>
              <a:rPr dirty="0"/>
              <a:t> </a:t>
            </a:r>
            <a:r>
              <a:rPr dirty="0" err="1"/>
              <a:t>Sepal.Width</a:t>
            </a:r>
            <a:endParaRPr dirty="0"/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&lt;</a:t>
            </a:r>
            <a:r>
              <a:rPr dirty="0" err="1"/>
              <a:t>chr</a:t>
            </a:r>
            <a:r>
              <a:rPr dirty="0"/>
              <a:t>&gt;         &lt;</a:t>
            </a:r>
            <a:r>
              <a:rPr dirty="0" err="1"/>
              <a:t>int</a:t>
            </a:r>
            <a:r>
              <a:rPr dirty="0"/>
              <a:t>&gt;        &lt;</a:t>
            </a:r>
            <a:r>
              <a:rPr dirty="0" err="1"/>
              <a:t>dbl</a:t>
            </a:r>
            <a:r>
              <a:rPr dirty="0"/>
              <a:t>&gt;       &lt;</a:t>
            </a:r>
            <a:r>
              <a:rPr dirty="0" err="1"/>
              <a:t>dbl</a:t>
            </a:r>
            <a:r>
              <a:rPr dirty="0"/>
              <a:t>&gt;        &lt;</a:t>
            </a:r>
            <a:r>
              <a:rPr dirty="0" err="1"/>
              <a:t>dbl</a:t>
            </a:r>
            <a:r>
              <a:rPr dirty="0"/>
              <a:t>&gt;       &lt;</a:t>
            </a:r>
            <a:r>
              <a:rPr dirty="0" err="1"/>
              <a:t>dbl</a:t>
            </a:r>
            <a:r>
              <a:rPr dirty="0"/>
              <a:t>&gt;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1 </a:t>
            </a:r>
            <a:r>
              <a:rPr dirty="0" err="1"/>
              <a:t>setosa</a:t>
            </a:r>
            <a:r>
              <a:rPr dirty="0"/>
              <a:t>            1         1.40       0.200         5.10        3.50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2 </a:t>
            </a:r>
            <a:r>
              <a:rPr dirty="0" err="1"/>
              <a:t>setosa</a:t>
            </a:r>
            <a:r>
              <a:rPr dirty="0"/>
              <a:t>            2         1.40       0.200         4.90        3.00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3 </a:t>
            </a:r>
            <a:r>
              <a:rPr dirty="0" err="1"/>
              <a:t>setosa</a:t>
            </a:r>
            <a:r>
              <a:rPr dirty="0"/>
              <a:t>            3         1.30       0.200         4.70        3.20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4 </a:t>
            </a:r>
            <a:r>
              <a:rPr dirty="0" err="1"/>
              <a:t>setosa</a:t>
            </a:r>
            <a:r>
              <a:rPr dirty="0"/>
              <a:t>            4         1.50       0.200         4.60        3.10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5 </a:t>
            </a:r>
            <a:r>
              <a:rPr dirty="0" err="1"/>
              <a:t>setosa</a:t>
            </a:r>
            <a:r>
              <a:rPr dirty="0"/>
              <a:t>            5         1.40       0.200         5.00        3.60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6 </a:t>
            </a:r>
            <a:r>
              <a:rPr dirty="0" err="1"/>
              <a:t>setosa</a:t>
            </a:r>
            <a:r>
              <a:rPr dirty="0"/>
              <a:t>            6         1.70       0.400         5.40        3.90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7 </a:t>
            </a:r>
            <a:r>
              <a:rPr dirty="0" err="1"/>
              <a:t>setosa</a:t>
            </a:r>
            <a:r>
              <a:rPr dirty="0"/>
              <a:t>            7         1.40       0.300         4.60        3.40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8 </a:t>
            </a:r>
            <a:r>
              <a:rPr dirty="0" err="1"/>
              <a:t>setosa</a:t>
            </a:r>
            <a:r>
              <a:rPr dirty="0"/>
              <a:t>            8         1.50       0.200         5.00        3.40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9 </a:t>
            </a:r>
            <a:r>
              <a:rPr dirty="0" err="1"/>
              <a:t>setosa</a:t>
            </a:r>
            <a:r>
              <a:rPr dirty="0"/>
              <a:t>            9         1.40       0.200         4.40        2.90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10 </a:t>
            </a:r>
            <a:r>
              <a:rPr dirty="0" err="1"/>
              <a:t>setosa</a:t>
            </a:r>
            <a:r>
              <a:rPr dirty="0"/>
              <a:t>           10         1.50       0.100         4.90        3.10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... with 140 more rows</a:t>
            </a:r>
          </a:p>
        </p:txBody>
      </p:sp>
      <p:sp>
        <p:nvSpPr>
          <p:cNvPr id="816" name="# A tibble: 600 x 4…"/>
          <p:cNvSpPr txBox="1"/>
          <p:nvPr/>
        </p:nvSpPr>
        <p:spPr>
          <a:xfrm>
            <a:off x="8781623" y="2438528"/>
            <a:ext cx="3635314" cy="323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A </a:t>
            </a:r>
            <a:r>
              <a:rPr dirty="0" err="1"/>
              <a:t>tibble</a:t>
            </a:r>
            <a:r>
              <a:rPr dirty="0"/>
              <a:t>: 600 x 4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Species observation measurement  value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&lt;</a:t>
            </a:r>
            <a:r>
              <a:rPr dirty="0" err="1"/>
              <a:t>chr</a:t>
            </a:r>
            <a:r>
              <a:rPr dirty="0"/>
              <a:t>&gt;         &lt;</a:t>
            </a:r>
            <a:r>
              <a:rPr dirty="0" err="1"/>
              <a:t>int</a:t>
            </a:r>
            <a:r>
              <a:rPr dirty="0"/>
              <a:t>&gt; &lt;</a:t>
            </a:r>
            <a:r>
              <a:rPr dirty="0" err="1"/>
              <a:t>chr</a:t>
            </a:r>
            <a:r>
              <a:rPr dirty="0"/>
              <a:t>&gt;        &lt;</a:t>
            </a:r>
            <a:r>
              <a:rPr dirty="0" err="1"/>
              <a:t>dbl</a:t>
            </a:r>
            <a:r>
              <a:rPr dirty="0"/>
              <a:t>&gt;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1 </a:t>
            </a:r>
            <a:r>
              <a:rPr dirty="0" err="1"/>
              <a:t>setosa</a:t>
            </a:r>
            <a:r>
              <a:rPr dirty="0"/>
              <a:t>            1 </a:t>
            </a:r>
            <a:r>
              <a:rPr dirty="0" err="1"/>
              <a:t>Sepal.Length</a:t>
            </a:r>
            <a:r>
              <a:rPr dirty="0"/>
              <a:t> 5.10 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2 </a:t>
            </a:r>
            <a:r>
              <a:rPr dirty="0" err="1"/>
              <a:t>setosa</a:t>
            </a:r>
            <a:r>
              <a:rPr dirty="0"/>
              <a:t>            1 </a:t>
            </a:r>
            <a:r>
              <a:rPr dirty="0" err="1"/>
              <a:t>Sepal.Width</a:t>
            </a:r>
            <a:r>
              <a:rPr dirty="0"/>
              <a:t>  3.50 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3 </a:t>
            </a:r>
            <a:r>
              <a:rPr dirty="0" err="1"/>
              <a:t>setosa</a:t>
            </a:r>
            <a:r>
              <a:rPr dirty="0"/>
              <a:t>            1 </a:t>
            </a:r>
            <a:r>
              <a:rPr dirty="0" err="1"/>
              <a:t>Petal.Length</a:t>
            </a:r>
            <a:r>
              <a:rPr dirty="0"/>
              <a:t> 1.40 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4 </a:t>
            </a:r>
            <a:r>
              <a:rPr dirty="0" err="1"/>
              <a:t>setosa</a:t>
            </a:r>
            <a:r>
              <a:rPr dirty="0"/>
              <a:t>            1 </a:t>
            </a:r>
            <a:r>
              <a:rPr dirty="0" err="1"/>
              <a:t>Petal.Width</a:t>
            </a:r>
            <a:r>
              <a:rPr dirty="0"/>
              <a:t>  0.200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5 </a:t>
            </a:r>
            <a:r>
              <a:rPr dirty="0" err="1"/>
              <a:t>setosa</a:t>
            </a:r>
            <a:r>
              <a:rPr dirty="0"/>
              <a:t>            2 </a:t>
            </a:r>
            <a:r>
              <a:rPr dirty="0" err="1"/>
              <a:t>Sepal.Length</a:t>
            </a:r>
            <a:r>
              <a:rPr dirty="0"/>
              <a:t> 4.90 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6 </a:t>
            </a:r>
            <a:r>
              <a:rPr dirty="0" err="1"/>
              <a:t>setosa</a:t>
            </a:r>
            <a:r>
              <a:rPr dirty="0"/>
              <a:t>            2 </a:t>
            </a:r>
            <a:r>
              <a:rPr dirty="0" err="1"/>
              <a:t>Sepal.Width</a:t>
            </a:r>
            <a:r>
              <a:rPr dirty="0"/>
              <a:t>  3.00 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7 </a:t>
            </a:r>
            <a:r>
              <a:rPr dirty="0" err="1"/>
              <a:t>setosa</a:t>
            </a:r>
            <a:r>
              <a:rPr dirty="0"/>
              <a:t>            2 </a:t>
            </a:r>
            <a:r>
              <a:rPr dirty="0" err="1"/>
              <a:t>Petal.Length</a:t>
            </a:r>
            <a:r>
              <a:rPr dirty="0"/>
              <a:t> 1.40 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8 </a:t>
            </a:r>
            <a:r>
              <a:rPr dirty="0" err="1"/>
              <a:t>setosa</a:t>
            </a:r>
            <a:r>
              <a:rPr dirty="0"/>
              <a:t>            2 </a:t>
            </a:r>
            <a:r>
              <a:rPr dirty="0" err="1"/>
              <a:t>Petal.Width</a:t>
            </a:r>
            <a:r>
              <a:rPr dirty="0"/>
              <a:t>  0.200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9 </a:t>
            </a:r>
            <a:r>
              <a:rPr dirty="0" err="1"/>
              <a:t>setosa</a:t>
            </a:r>
            <a:r>
              <a:rPr dirty="0"/>
              <a:t>            3 </a:t>
            </a:r>
            <a:r>
              <a:rPr dirty="0" err="1"/>
              <a:t>Sepal.Length</a:t>
            </a:r>
            <a:r>
              <a:rPr dirty="0"/>
              <a:t> 4.70 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10 </a:t>
            </a:r>
            <a:r>
              <a:rPr dirty="0" err="1"/>
              <a:t>setosa</a:t>
            </a:r>
            <a:r>
              <a:rPr dirty="0"/>
              <a:t>            3 </a:t>
            </a:r>
            <a:r>
              <a:rPr dirty="0" err="1"/>
              <a:t>Sepal.Width</a:t>
            </a:r>
            <a:r>
              <a:rPr dirty="0"/>
              <a:t>  3.20 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... with 590 more rows</a:t>
            </a:r>
          </a:p>
        </p:txBody>
      </p:sp>
      <p:sp>
        <p:nvSpPr>
          <p:cNvPr id="817" name="More information per row…"/>
          <p:cNvSpPr txBox="1">
            <a:spLocks noGrp="1"/>
          </p:cNvSpPr>
          <p:nvPr>
            <p:ph type="body" sz="quarter" idx="1"/>
          </p:nvPr>
        </p:nvSpPr>
        <p:spPr>
          <a:xfrm>
            <a:off x="571500" y="6166333"/>
            <a:ext cx="5754167" cy="2964967"/>
          </a:xfrm>
          <a:prstGeom prst="rect">
            <a:avLst/>
          </a:prstGeom>
        </p:spPr>
        <p:txBody>
          <a:bodyPr>
            <a:noAutofit/>
          </a:bodyPr>
          <a:lstStyle/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More information per row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Combines all measurements on a single individual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Necessary to plot matching measurements</a:t>
            </a:r>
          </a:p>
        </p:txBody>
      </p:sp>
      <p:sp>
        <p:nvSpPr>
          <p:cNvPr id="818" name="More information per column…"/>
          <p:cNvSpPr txBox="1"/>
          <p:nvPr/>
        </p:nvSpPr>
        <p:spPr>
          <a:xfrm>
            <a:off x="7108008" y="6166333"/>
            <a:ext cx="5754167" cy="352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330200" indent="-330200" algn="l">
              <a:spcBef>
                <a:spcPts val="3000"/>
              </a:spcBef>
              <a:buSzPct val="75000"/>
              <a:buFont typeface="Helvetica Neue"/>
              <a:buChar char="•"/>
              <a:defRPr sz="2600"/>
            </a:pPr>
            <a:r>
              <a:rPr dirty="0"/>
              <a:t>More information per column</a:t>
            </a:r>
          </a:p>
          <a:p>
            <a:pPr marL="330200" indent="-330200" algn="l">
              <a:spcBef>
                <a:spcPts val="3000"/>
              </a:spcBef>
              <a:buSzPct val="75000"/>
              <a:buFont typeface="Helvetica Neue"/>
              <a:buChar char="•"/>
              <a:defRPr sz="2600"/>
            </a:pPr>
            <a:r>
              <a:rPr dirty="0"/>
              <a:t>No values as column headers (tidy)</a:t>
            </a:r>
          </a:p>
          <a:p>
            <a:pPr marL="330200" indent="-330200" algn="l">
              <a:spcBef>
                <a:spcPts val="3000"/>
              </a:spcBef>
              <a:buSzPct val="75000"/>
              <a:buFont typeface="Helvetica Neue"/>
              <a:buChar char="•"/>
              <a:defRPr sz="2600"/>
            </a:pPr>
            <a:r>
              <a:rPr dirty="0"/>
              <a:t>Single observation in single row (tidy)</a:t>
            </a:r>
          </a:p>
          <a:p>
            <a:pPr marL="330200" indent="-330200" algn="l">
              <a:spcBef>
                <a:spcPts val="3000"/>
              </a:spcBef>
              <a:buSzPct val="75000"/>
              <a:buFont typeface="Helvetica Neue"/>
              <a:buChar char="•"/>
              <a:defRPr sz="2600"/>
            </a:pPr>
            <a:r>
              <a:rPr dirty="0"/>
              <a:t>Necessary to plot large amounts of data in a single plot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6" grpId="0" animBg="1"/>
      <p:bldP spid="817" grpId="0" uiExpand="1" build="p" animBg="1"/>
      <p:bldP spid="81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" name="ggplot_aes_geom.png" descr="ggplot_aes_geom.png"/>
          <p:cNvPicPr>
            <a:picLocks noChangeAspect="1"/>
          </p:cNvPicPr>
          <p:nvPr/>
        </p:nvPicPr>
        <p:blipFill>
          <a:blip r:embed="rId2"/>
          <a:srcRect r="2029"/>
          <a:stretch>
            <a:fillRect/>
          </a:stretch>
        </p:blipFill>
        <p:spPr>
          <a:xfrm>
            <a:off x="452730" y="2045130"/>
            <a:ext cx="6127108" cy="3908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821" name="long_ggplot.png" descr="long_ggplot.png"/>
          <p:cNvPicPr>
            <a:picLocks noChangeAspect="1"/>
          </p:cNvPicPr>
          <p:nvPr/>
        </p:nvPicPr>
        <p:blipFill>
          <a:blip r:embed="rId3"/>
          <a:srcRect l="266" r="2860"/>
          <a:stretch>
            <a:fillRect/>
          </a:stretch>
        </p:blipFill>
        <p:spPr>
          <a:xfrm>
            <a:off x="6778809" y="2045131"/>
            <a:ext cx="6058821" cy="3908984"/>
          </a:xfrm>
          <a:prstGeom prst="rect">
            <a:avLst/>
          </a:prstGeom>
          <a:ln w="12700">
            <a:miter lim="400000"/>
          </a:ln>
        </p:spPr>
      </p:pic>
      <p:sp>
        <p:nvSpPr>
          <p:cNvPr id="822" name="More information per row…"/>
          <p:cNvSpPr txBox="1">
            <a:spLocks noGrp="1"/>
          </p:cNvSpPr>
          <p:nvPr>
            <p:ph type="body" sz="quarter" idx="1"/>
          </p:nvPr>
        </p:nvSpPr>
        <p:spPr>
          <a:xfrm>
            <a:off x="571500" y="6166333"/>
            <a:ext cx="5754167" cy="2964967"/>
          </a:xfrm>
          <a:prstGeom prst="rect">
            <a:avLst/>
          </a:prstGeom>
        </p:spPr>
        <p:txBody>
          <a:bodyPr>
            <a:noAutofit/>
          </a:bodyPr>
          <a:lstStyle/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More information per row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Combines all measurements on a single individual</a:t>
            </a:r>
          </a:p>
          <a:p>
            <a:pPr marL="330200" indent="-330200">
              <a:spcBef>
                <a:spcPts val="3000"/>
              </a:spcBef>
              <a:defRPr sz="2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Necessary to plot matching measurements</a:t>
            </a:r>
          </a:p>
        </p:txBody>
      </p:sp>
      <p:sp>
        <p:nvSpPr>
          <p:cNvPr id="823" name="More information per column…"/>
          <p:cNvSpPr txBox="1"/>
          <p:nvPr/>
        </p:nvSpPr>
        <p:spPr>
          <a:xfrm>
            <a:off x="7108008" y="6166333"/>
            <a:ext cx="5754167" cy="352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330200" indent="-330200" algn="l">
              <a:spcBef>
                <a:spcPts val="3000"/>
              </a:spcBef>
              <a:buSzPct val="75000"/>
              <a:buFont typeface="Helvetica Neue"/>
              <a:buChar char="•"/>
              <a:defRPr sz="2600"/>
            </a:pPr>
            <a:r>
              <a:t>More information per column</a:t>
            </a:r>
          </a:p>
          <a:p>
            <a:pPr marL="330200" indent="-330200" algn="l">
              <a:spcBef>
                <a:spcPts val="3000"/>
              </a:spcBef>
              <a:buSzPct val="75000"/>
              <a:buFont typeface="Helvetica Neue"/>
              <a:buChar char="•"/>
              <a:defRPr sz="2600"/>
            </a:pPr>
            <a:r>
              <a:t>No values as column headers (tidy)</a:t>
            </a:r>
          </a:p>
          <a:p>
            <a:pPr marL="330200" indent="-330200" algn="l">
              <a:spcBef>
                <a:spcPts val="3000"/>
              </a:spcBef>
              <a:buSzPct val="75000"/>
              <a:buFont typeface="Helvetica Neue"/>
              <a:buChar char="•"/>
              <a:defRPr sz="2600"/>
            </a:pPr>
            <a:r>
              <a:t>Single observation in single row (tidy)</a:t>
            </a:r>
          </a:p>
          <a:p>
            <a:pPr marL="330200" indent="-330200" algn="l">
              <a:spcBef>
                <a:spcPts val="3000"/>
              </a:spcBef>
              <a:buSzPct val="75000"/>
              <a:buFont typeface="Helvetica Neue"/>
              <a:buChar char="•"/>
              <a:defRPr sz="2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Necessary to plot large amounts of data in a single plot</a:t>
            </a:r>
          </a:p>
        </p:txBody>
      </p:sp>
      <p:sp>
        <p:nvSpPr>
          <p:cNvPr id="824" name="Wide                              vs.                             Lo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3"/>
            <a:r>
              <a:t>Wide                              vs.                             Long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– tidyverse.org (2018)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– tidyverse.org (2018)</a:t>
            </a:r>
          </a:p>
        </p:txBody>
      </p:sp>
      <p:sp>
        <p:nvSpPr>
          <p:cNvPr id="549" name="&quot;The tidyverse is an opinionated collection of R packages designed for data science. All packages share an underlying design philosophy, grammar, and data structures.&quot;"/>
          <p:cNvSpPr txBox="1">
            <a:spLocks noGrp="1"/>
          </p:cNvSpPr>
          <p:nvPr>
            <p:ph type="body" idx="14"/>
          </p:nvPr>
        </p:nvSpPr>
        <p:spPr>
          <a:xfrm>
            <a:off x="1270000" y="3360167"/>
            <a:ext cx="10464800" cy="2576066"/>
          </a:xfrm>
          <a:prstGeom prst="rect">
            <a:avLst/>
          </a:prstGeom>
        </p:spPr>
        <p:txBody>
          <a:bodyPr/>
          <a:lstStyle/>
          <a:p>
            <a:r>
              <a:rPr dirty="0"/>
              <a:t>"The </a:t>
            </a:r>
            <a:r>
              <a:rPr dirty="0" err="1"/>
              <a:t>tidyverse</a:t>
            </a:r>
            <a:r>
              <a:rPr dirty="0"/>
              <a:t> is an opinionated collection of R packages </a:t>
            </a:r>
            <a:r>
              <a:rPr b="1" dirty="0"/>
              <a:t>designed for data science</a:t>
            </a:r>
            <a:r>
              <a:rPr dirty="0"/>
              <a:t>. All packages </a:t>
            </a:r>
            <a:r>
              <a:rPr b="1" dirty="0"/>
              <a:t>share an underlying design </a:t>
            </a:r>
            <a:r>
              <a:rPr dirty="0"/>
              <a:t>philosophy, grammar, and data structures."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Function: gather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Function: gather()</a:t>
            </a:r>
          </a:p>
        </p:txBody>
      </p:sp>
      <p:sp>
        <p:nvSpPr>
          <p:cNvPr id="830" name="&gt; iris_obs &lt;- mutate(iris, observation = 1:n()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1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iris_obs</a:t>
            </a:r>
            <a:r>
              <a:rPr dirty="0"/>
              <a:t> &lt;- mutate(iris, observation = 1:n())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iris_obs</a:t>
            </a: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# A </a:t>
            </a:r>
            <a:r>
              <a:rPr dirty="0" err="1"/>
              <a:t>tibble</a:t>
            </a:r>
            <a:r>
              <a:rPr dirty="0"/>
              <a:t>: 150 x 6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  </a:t>
            </a:r>
            <a:r>
              <a:rPr dirty="0" err="1"/>
              <a:t>Sepal.Length</a:t>
            </a:r>
            <a:r>
              <a:rPr dirty="0"/>
              <a:t> </a:t>
            </a:r>
            <a:r>
              <a:rPr dirty="0" err="1"/>
              <a:t>Sepal.Width</a:t>
            </a:r>
            <a:r>
              <a:rPr dirty="0"/>
              <a:t> </a:t>
            </a:r>
            <a:r>
              <a:rPr dirty="0" err="1"/>
              <a:t>Petal.Length</a:t>
            </a:r>
            <a:r>
              <a:rPr dirty="0"/>
              <a:t> </a:t>
            </a:r>
            <a:r>
              <a:rPr dirty="0" err="1"/>
              <a:t>Petal.Width</a:t>
            </a:r>
            <a:r>
              <a:rPr dirty="0"/>
              <a:t> Species observation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         &lt;</a:t>
            </a:r>
            <a:r>
              <a:rPr dirty="0" err="1"/>
              <a:t>dbl</a:t>
            </a:r>
            <a:r>
              <a:rPr dirty="0"/>
              <a:t>&gt;       &lt;</a:t>
            </a:r>
            <a:r>
              <a:rPr dirty="0" err="1"/>
              <a:t>dbl</a:t>
            </a:r>
            <a:r>
              <a:rPr dirty="0"/>
              <a:t>&gt;        &lt;</a:t>
            </a:r>
            <a:r>
              <a:rPr dirty="0" err="1"/>
              <a:t>dbl</a:t>
            </a:r>
            <a:r>
              <a:rPr dirty="0"/>
              <a:t>&gt;       &lt;</a:t>
            </a:r>
            <a:r>
              <a:rPr dirty="0" err="1"/>
              <a:t>dbl</a:t>
            </a:r>
            <a:r>
              <a:rPr dirty="0"/>
              <a:t>&gt; &lt;</a:t>
            </a:r>
            <a:r>
              <a:rPr dirty="0" err="1"/>
              <a:t>chr</a:t>
            </a:r>
            <a:r>
              <a:rPr dirty="0"/>
              <a:t>&gt;         &lt;</a:t>
            </a:r>
            <a:r>
              <a:rPr dirty="0" err="1"/>
              <a:t>int</a:t>
            </a:r>
            <a:r>
              <a:rPr dirty="0"/>
              <a:t>&gt;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1         5.10        3.50         1.40       0.200 </a:t>
            </a:r>
            <a:r>
              <a:rPr dirty="0" err="1"/>
              <a:t>setosa</a:t>
            </a:r>
            <a:r>
              <a:rPr dirty="0"/>
              <a:t>            1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2         4.90        3.00         1.40       0.200 </a:t>
            </a:r>
            <a:r>
              <a:rPr dirty="0" err="1"/>
              <a:t>setosa</a:t>
            </a:r>
            <a:r>
              <a:rPr dirty="0"/>
              <a:t>            2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3         4.70        3.20         1.30       0.200 </a:t>
            </a:r>
            <a:r>
              <a:rPr dirty="0" err="1"/>
              <a:t>setosa</a:t>
            </a:r>
            <a:r>
              <a:rPr dirty="0"/>
              <a:t>            3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4         4.60        3.10         1.50       0.200 </a:t>
            </a:r>
            <a:r>
              <a:rPr dirty="0" err="1"/>
              <a:t>setosa</a:t>
            </a:r>
            <a:r>
              <a:rPr dirty="0"/>
              <a:t>            4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5         5.00        3.60         1.40       0.200 </a:t>
            </a:r>
            <a:r>
              <a:rPr dirty="0" err="1"/>
              <a:t>setosa</a:t>
            </a:r>
            <a:r>
              <a:rPr dirty="0"/>
              <a:t>            5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6         5.40        3.90         1.70       0.400 </a:t>
            </a:r>
            <a:r>
              <a:rPr dirty="0" err="1"/>
              <a:t>setosa</a:t>
            </a:r>
            <a:r>
              <a:rPr dirty="0"/>
              <a:t>            6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7         4.60        3.40         1.40       0.300 </a:t>
            </a:r>
            <a:r>
              <a:rPr dirty="0" err="1"/>
              <a:t>setosa</a:t>
            </a:r>
            <a:r>
              <a:rPr dirty="0"/>
              <a:t>            7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8         5.00        3.40         1.50       0.200 </a:t>
            </a:r>
            <a:r>
              <a:rPr dirty="0" err="1"/>
              <a:t>setosa</a:t>
            </a:r>
            <a:r>
              <a:rPr dirty="0"/>
              <a:t>            8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9         4.40        2.90         1.40       0.200 </a:t>
            </a:r>
            <a:r>
              <a:rPr dirty="0" err="1"/>
              <a:t>setosa</a:t>
            </a:r>
            <a:r>
              <a:rPr dirty="0"/>
              <a:t>            9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10         4.90        3.10         1.50       0.100 </a:t>
            </a:r>
            <a:r>
              <a:rPr dirty="0" err="1"/>
              <a:t>setosa</a:t>
            </a:r>
            <a:r>
              <a:rPr dirty="0"/>
              <a:t>           10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# ... with 140 more rows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4DECE9-84C5-4441-BC3C-034B93361913}"/>
              </a:ext>
            </a:extLst>
          </p:cNvPr>
          <p:cNvSpPr/>
          <p:nvPr/>
        </p:nvSpPr>
        <p:spPr>
          <a:xfrm>
            <a:off x="930729" y="3380014"/>
            <a:ext cx="8098971" cy="424543"/>
          </a:xfrm>
          <a:prstGeom prst="rect">
            <a:avLst/>
          </a:prstGeom>
          <a:solidFill>
            <a:srgbClr val="00B0F0">
              <a:alpha val="25000"/>
            </a:srgbClr>
          </a:solidFill>
          <a:ln w="44450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97A93C-E859-B745-95DB-370920190DC6}"/>
              </a:ext>
            </a:extLst>
          </p:cNvPr>
          <p:cNvSpPr/>
          <p:nvPr/>
        </p:nvSpPr>
        <p:spPr>
          <a:xfrm>
            <a:off x="1077686" y="4098471"/>
            <a:ext cx="7919357" cy="3902529"/>
          </a:xfrm>
          <a:prstGeom prst="rect">
            <a:avLst/>
          </a:prstGeom>
          <a:solidFill>
            <a:srgbClr val="C00000">
              <a:alpha val="25000"/>
            </a:srgbClr>
          </a:solidFill>
          <a:ln w="4445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31EAAA-4625-2A48-BF32-1ED748D720C0}"/>
              </a:ext>
            </a:extLst>
          </p:cNvPr>
          <p:cNvSpPr txBox="1"/>
          <p:nvPr/>
        </p:nvSpPr>
        <p:spPr>
          <a:xfrm>
            <a:off x="7428601" y="2846202"/>
            <a:ext cx="1569340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300" b="1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headers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2F3088-0859-9746-A868-53A94BB01795}"/>
              </a:ext>
            </a:extLst>
          </p:cNvPr>
          <p:cNvSpPr txBox="1"/>
          <p:nvPr/>
        </p:nvSpPr>
        <p:spPr>
          <a:xfrm>
            <a:off x="7575299" y="7946159"/>
            <a:ext cx="1482778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300" b="1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content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Function: gather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Function: gather()</a:t>
            </a:r>
          </a:p>
        </p:txBody>
      </p:sp>
      <p:sp>
        <p:nvSpPr>
          <p:cNvPr id="854" name="&gt; iris_obs &lt;- mutate(iris, observation = 1:n()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8955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1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iris_obs</a:t>
            </a:r>
            <a:r>
              <a:rPr dirty="0"/>
              <a:t> &lt;- mutate(iris, observation = 1:n())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iris_obs</a:t>
            </a: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1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iris_long</a:t>
            </a:r>
            <a:r>
              <a:rPr dirty="0"/>
              <a:t> &lt;- gather(</a:t>
            </a:r>
            <a:r>
              <a:rPr dirty="0" err="1"/>
              <a:t>iris_obs</a:t>
            </a:r>
            <a:r>
              <a:rPr dirty="0"/>
              <a:t>, measurement, value, </a:t>
            </a:r>
            <a:r>
              <a:rPr dirty="0" err="1"/>
              <a:t>Sepal.Length</a:t>
            </a:r>
            <a:r>
              <a:rPr dirty="0"/>
              <a:t>, </a:t>
            </a:r>
            <a:r>
              <a:rPr dirty="0" err="1"/>
              <a:t>Sepal.Width</a:t>
            </a:r>
            <a:r>
              <a:rPr dirty="0"/>
              <a:t>, </a:t>
            </a:r>
            <a:r>
              <a:rPr dirty="0" err="1"/>
              <a:t>Petal.Length</a:t>
            </a:r>
            <a:r>
              <a:rPr dirty="0"/>
              <a:t>, </a:t>
            </a:r>
            <a:r>
              <a:rPr dirty="0" err="1"/>
              <a:t>Petal.Width</a:t>
            </a:r>
            <a:r>
              <a:rPr dirty="0"/>
              <a:t>)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iris_long</a:t>
            </a: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# A </a:t>
            </a:r>
            <a:r>
              <a:rPr dirty="0" err="1"/>
              <a:t>tibble</a:t>
            </a:r>
            <a:r>
              <a:rPr dirty="0"/>
              <a:t>: 600 x 4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  Species observation measurement  value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  &lt;</a:t>
            </a:r>
            <a:r>
              <a:rPr dirty="0" err="1"/>
              <a:t>chr</a:t>
            </a:r>
            <a:r>
              <a:rPr dirty="0"/>
              <a:t>&gt;         &lt;</a:t>
            </a:r>
            <a:r>
              <a:rPr dirty="0" err="1"/>
              <a:t>int</a:t>
            </a:r>
            <a:r>
              <a:rPr dirty="0"/>
              <a:t>&gt; &lt;</a:t>
            </a:r>
            <a:r>
              <a:rPr dirty="0" err="1"/>
              <a:t>chr</a:t>
            </a:r>
            <a:r>
              <a:rPr dirty="0"/>
              <a:t>&gt;        &lt;</a:t>
            </a:r>
            <a:r>
              <a:rPr dirty="0" err="1"/>
              <a:t>dbl</a:t>
            </a:r>
            <a:r>
              <a:rPr dirty="0"/>
              <a:t>&gt;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1 </a:t>
            </a:r>
            <a:r>
              <a:rPr dirty="0" err="1"/>
              <a:t>setosa</a:t>
            </a:r>
            <a:r>
              <a:rPr dirty="0"/>
              <a:t>            1 </a:t>
            </a:r>
            <a:r>
              <a:rPr dirty="0" err="1"/>
              <a:t>Sepal.Length</a:t>
            </a:r>
            <a:r>
              <a:rPr dirty="0"/>
              <a:t> 5.10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2 </a:t>
            </a:r>
            <a:r>
              <a:rPr dirty="0" err="1"/>
              <a:t>setosa</a:t>
            </a:r>
            <a:r>
              <a:rPr dirty="0"/>
              <a:t>            1 </a:t>
            </a:r>
            <a:r>
              <a:rPr dirty="0" err="1"/>
              <a:t>Sepal.Width</a:t>
            </a:r>
            <a:r>
              <a:rPr dirty="0"/>
              <a:t>  3.50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3 </a:t>
            </a:r>
            <a:r>
              <a:rPr dirty="0" err="1"/>
              <a:t>setosa</a:t>
            </a:r>
            <a:r>
              <a:rPr dirty="0"/>
              <a:t>            1 </a:t>
            </a:r>
            <a:r>
              <a:rPr dirty="0" err="1"/>
              <a:t>Petal.Length</a:t>
            </a:r>
            <a:r>
              <a:rPr dirty="0"/>
              <a:t> 1.40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4 </a:t>
            </a:r>
            <a:r>
              <a:rPr dirty="0" err="1"/>
              <a:t>setosa</a:t>
            </a:r>
            <a:r>
              <a:rPr dirty="0"/>
              <a:t>            1 </a:t>
            </a:r>
            <a:r>
              <a:rPr dirty="0" err="1"/>
              <a:t>Petal.Width</a:t>
            </a:r>
            <a:r>
              <a:rPr dirty="0"/>
              <a:t>  0.200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5 </a:t>
            </a:r>
            <a:r>
              <a:rPr dirty="0" err="1"/>
              <a:t>setosa</a:t>
            </a:r>
            <a:r>
              <a:rPr dirty="0"/>
              <a:t>            2 </a:t>
            </a:r>
            <a:r>
              <a:rPr dirty="0" err="1"/>
              <a:t>Sepal.Length</a:t>
            </a:r>
            <a:r>
              <a:rPr dirty="0"/>
              <a:t> 4.90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6 </a:t>
            </a:r>
            <a:r>
              <a:rPr dirty="0" err="1"/>
              <a:t>setosa</a:t>
            </a:r>
            <a:r>
              <a:rPr dirty="0"/>
              <a:t>            2 </a:t>
            </a:r>
            <a:r>
              <a:rPr dirty="0" err="1"/>
              <a:t>Sepal.Width</a:t>
            </a:r>
            <a:r>
              <a:rPr dirty="0"/>
              <a:t>  3.00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7 </a:t>
            </a:r>
            <a:r>
              <a:rPr dirty="0" err="1"/>
              <a:t>setosa</a:t>
            </a:r>
            <a:r>
              <a:rPr dirty="0"/>
              <a:t>            2 </a:t>
            </a:r>
            <a:r>
              <a:rPr dirty="0" err="1"/>
              <a:t>Petal.Length</a:t>
            </a:r>
            <a:r>
              <a:rPr dirty="0"/>
              <a:t> 1.40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8 </a:t>
            </a:r>
            <a:r>
              <a:rPr dirty="0" err="1"/>
              <a:t>setosa</a:t>
            </a:r>
            <a:r>
              <a:rPr dirty="0"/>
              <a:t>            2 </a:t>
            </a:r>
            <a:r>
              <a:rPr dirty="0" err="1"/>
              <a:t>Petal.Width</a:t>
            </a:r>
            <a:r>
              <a:rPr dirty="0"/>
              <a:t>  0.200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9 </a:t>
            </a:r>
            <a:r>
              <a:rPr dirty="0" err="1"/>
              <a:t>setosa</a:t>
            </a:r>
            <a:r>
              <a:rPr dirty="0"/>
              <a:t>            3 </a:t>
            </a:r>
            <a:r>
              <a:rPr dirty="0" err="1"/>
              <a:t>Sepal.Length</a:t>
            </a:r>
            <a:r>
              <a:rPr dirty="0"/>
              <a:t> 4.70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10 </a:t>
            </a:r>
            <a:r>
              <a:rPr dirty="0" err="1"/>
              <a:t>setosa</a:t>
            </a:r>
            <a:r>
              <a:rPr dirty="0"/>
              <a:t>            3 </a:t>
            </a:r>
            <a:r>
              <a:rPr dirty="0" err="1"/>
              <a:t>Sepal.Width</a:t>
            </a:r>
            <a:r>
              <a:rPr dirty="0"/>
              <a:t>  3.20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# ... with 590 more rows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A89595-1E51-944B-BCB1-D672FBABA6C7}"/>
              </a:ext>
            </a:extLst>
          </p:cNvPr>
          <p:cNvSpPr/>
          <p:nvPr/>
        </p:nvSpPr>
        <p:spPr>
          <a:xfrm>
            <a:off x="4278087" y="4474029"/>
            <a:ext cx="1910443" cy="4702628"/>
          </a:xfrm>
          <a:prstGeom prst="rect">
            <a:avLst/>
          </a:prstGeom>
          <a:solidFill>
            <a:srgbClr val="00B0F0">
              <a:alpha val="25000"/>
            </a:srgbClr>
          </a:solidFill>
          <a:ln w="44450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C1AA98-D848-6C41-9E8B-BA3DFE62257E}"/>
              </a:ext>
            </a:extLst>
          </p:cNvPr>
          <p:cNvSpPr/>
          <p:nvPr/>
        </p:nvSpPr>
        <p:spPr>
          <a:xfrm>
            <a:off x="6253845" y="4490357"/>
            <a:ext cx="1077684" cy="4653643"/>
          </a:xfrm>
          <a:prstGeom prst="rect">
            <a:avLst/>
          </a:prstGeom>
          <a:solidFill>
            <a:srgbClr val="C00000">
              <a:alpha val="25000"/>
            </a:srgbClr>
          </a:solidFill>
          <a:ln w="4445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EAD80-C34B-394C-A90C-31D3F92E5A95}"/>
              </a:ext>
            </a:extLst>
          </p:cNvPr>
          <p:cNvSpPr txBox="1"/>
          <p:nvPr/>
        </p:nvSpPr>
        <p:spPr>
          <a:xfrm>
            <a:off x="4064915" y="2503301"/>
            <a:ext cx="1569340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300" b="1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headers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DA0A35-98AD-5E47-BBB2-D4DC50DA3F89}"/>
              </a:ext>
            </a:extLst>
          </p:cNvPr>
          <p:cNvSpPr txBox="1"/>
          <p:nvPr/>
        </p:nvSpPr>
        <p:spPr>
          <a:xfrm>
            <a:off x="8685644" y="2394444"/>
            <a:ext cx="1482778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300" b="1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content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4544621-6099-C544-868D-4B8BE83C60E5}"/>
              </a:ext>
            </a:extLst>
          </p:cNvPr>
          <p:cNvSpPr/>
          <p:nvPr/>
        </p:nvSpPr>
        <p:spPr>
          <a:xfrm>
            <a:off x="5568041" y="2726872"/>
            <a:ext cx="1992086" cy="816428"/>
          </a:xfrm>
          <a:prstGeom prst="ellipse">
            <a:avLst/>
          </a:prstGeom>
          <a:noFill/>
          <a:ln w="50800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9B97CB8-D64F-754A-BA28-1EA1A7240923}"/>
              </a:ext>
            </a:extLst>
          </p:cNvPr>
          <p:cNvSpPr/>
          <p:nvPr/>
        </p:nvSpPr>
        <p:spPr>
          <a:xfrm>
            <a:off x="7696198" y="2781301"/>
            <a:ext cx="1170216" cy="816428"/>
          </a:xfrm>
          <a:prstGeom prst="ellipse">
            <a:avLst/>
          </a:prstGeom>
          <a:noFill/>
          <a:ln w="508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 animBg="1"/>
      <p:bldP spid="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Function: spread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Function: spread()</a:t>
            </a:r>
          </a:p>
        </p:txBody>
      </p:sp>
      <p:sp>
        <p:nvSpPr>
          <p:cNvPr id="860" name="&gt; iris_wide &lt;- spread(iris_long, measurement, value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826978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1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iris_wide</a:t>
            </a:r>
            <a:r>
              <a:rPr dirty="0"/>
              <a:t> &lt;- spread(</a:t>
            </a:r>
            <a:r>
              <a:rPr dirty="0" err="1"/>
              <a:t>iris_long</a:t>
            </a:r>
            <a:r>
              <a:rPr dirty="0"/>
              <a:t>, measurement, value)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iris_wide</a:t>
            </a: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# A </a:t>
            </a:r>
            <a:r>
              <a:rPr dirty="0" err="1"/>
              <a:t>tibble</a:t>
            </a:r>
            <a:r>
              <a:rPr dirty="0"/>
              <a:t>: 150 x 6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  Species observation </a:t>
            </a:r>
            <a:r>
              <a:rPr dirty="0" err="1"/>
              <a:t>Petal.Length</a:t>
            </a:r>
            <a:r>
              <a:rPr dirty="0"/>
              <a:t> </a:t>
            </a:r>
            <a:r>
              <a:rPr dirty="0" err="1"/>
              <a:t>Petal.Width</a:t>
            </a:r>
            <a:r>
              <a:rPr dirty="0"/>
              <a:t> </a:t>
            </a:r>
            <a:r>
              <a:rPr dirty="0" err="1"/>
              <a:t>Sepal.Length</a:t>
            </a:r>
            <a:r>
              <a:rPr dirty="0"/>
              <a:t> </a:t>
            </a:r>
            <a:r>
              <a:rPr dirty="0" err="1"/>
              <a:t>Sepal.Width</a:t>
            </a: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  &lt;</a:t>
            </a:r>
            <a:r>
              <a:rPr dirty="0" err="1"/>
              <a:t>chr</a:t>
            </a:r>
            <a:r>
              <a:rPr dirty="0"/>
              <a:t>&gt;         &lt;</a:t>
            </a:r>
            <a:r>
              <a:rPr dirty="0" err="1"/>
              <a:t>int</a:t>
            </a:r>
            <a:r>
              <a:rPr dirty="0"/>
              <a:t>&gt;        &lt;</a:t>
            </a:r>
            <a:r>
              <a:rPr dirty="0" err="1"/>
              <a:t>dbl</a:t>
            </a:r>
            <a:r>
              <a:rPr dirty="0"/>
              <a:t>&gt;       &lt;</a:t>
            </a:r>
            <a:r>
              <a:rPr dirty="0" err="1"/>
              <a:t>dbl</a:t>
            </a:r>
            <a:r>
              <a:rPr dirty="0"/>
              <a:t>&gt;        &lt;</a:t>
            </a:r>
            <a:r>
              <a:rPr dirty="0" err="1"/>
              <a:t>dbl</a:t>
            </a:r>
            <a:r>
              <a:rPr dirty="0"/>
              <a:t>&gt;       &lt;</a:t>
            </a:r>
            <a:r>
              <a:rPr dirty="0" err="1"/>
              <a:t>dbl</a:t>
            </a:r>
            <a:r>
              <a:rPr dirty="0"/>
              <a:t>&gt;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1 </a:t>
            </a:r>
            <a:r>
              <a:rPr dirty="0" err="1"/>
              <a:t>setosa</a:t>
            </a:r>
            <a:r>
              <a:rPr dirty="0"/>
              <a:t>            1         1.40       0.200         5.10        3.50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2 </a:t>
            </a:r>
            <a:r>
              <a:rPr dirty="0" err="1"/>
              <a:t>setosa</a:t>
            </a:r>
            <a:r>
              <a:rPr dirty="0"/>
              <a:t>            2         1.40       0.200         4.90        3.00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3 </a:t>
            </a:r>
            <a:r>
              <a:rPr dirty="0" err="1"/>
              <a:t>setosa</a:t>
            </a:r>
            <a:r>
              <a:rPr dirty="0"/>
              <a:t>            3         1.30       0.200         4.70        3.20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4 </a:t>
            </a:r>
            <a:r>
              <a:rPr dirty="0" err="1"/>
              <a:t>setosa</a:t>
            </a:r>
            <a:r>
              <a:rPr dirty="0"/>
              <a:t>            4         1.50       0.200         4.60        3.10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5 </a:t>
            </a:r>
            <a:r>
              <a:rPr dirty="0" err="1"/>
              <a:t>setosa</a:t>
            </a:r>
            <a:r>
              <a:rPr dirty="0"/>
              <a:t>            5         1.40       0.200         5.00        3.60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6 </a:t>
            </a:r>
            <a:r>
              <a:rPr dirty="0" err="1"/>
              <a:t>setosa</a:t>
            </a:r>
            <a:r>
              <a:rPr dirty="0"/>
              <a:t>            6         1.70       0.400         5.40        3.90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7 </a:t>
            </a:r>
            <a:r>
              <a:rPr dirty="0" err="1"/>
              <a:t>setosa</a:t>
            </a:r>
            <a:r>
              <a:rPr dirty="0"/>
              <a:t>            7         1.40       0.300         4.60        3.40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8 </a:t>
            </a:r>
            <a:r>
              <a:rPr dirty="0" err="1"/>
              <a:t>setosa</a:t>
            </a:r>
            <a:r>
              <a:rPr dirty="0"/>
              <a:t>            8         1.50       0.200         5.00        3.40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9 </a:t>
            </a:r>
            <a:r>
              <a:rPr dirty="0" err="1"/>
              <a:t>setosa</a:t>
            </a:r>
            <a:r>
              <a:rPr dirty="0"/>
              <a:t>            9         1.40       0.200         4.40        2.90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10 </a:t>
            </a:r>
            <a:r>
              <a:rPr dirty="0" err="1"/>
              <a:t>setosa</a:t>
            </a:r>
            <a:r>
              <a:rPr dirty="0"/>
              <a:t>           10         1.50       0.100         4.90        3.10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# ... with 140 more rows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FB3F30-29F7-E548-9960-5E3AE92F734D}"/>
              </a:ext>
            </a:extLst>
          </p:cNvPr>
          <p:cNvSpPr txBox="1"/>
          <p:nvPr/>
        </p:nvSpPr>
        <p:spPr>
          <a:xfrm>
            <a:off x="5477659" y="910443"/>
            <a:ext cx="2042226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300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column to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300" b="1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headers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B9BDE-9070-F342-9B20-2BC43096E730}"/>
              </a:ext>
            </a:extLst>
          </p:cNvPr>
          <p:cNvSpPr txBox="1"/>
          <p:nvPr/>
        </p:nvSpPr>
        <p:spPr>
          <a:xfrm>
            <a:off x="8324200" y="1422072"/>
            <a:ext cx="3348674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300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column to be split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300" i="0" u="none" strike="noStrike" cap="none" spc="0" normalizeH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 as </a:t>
            </a:r>
            <a:r>
              <a:rPr kumimoji="0" lang="en-US" sz="3300" b="1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content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BA05D73-4881-A942-B16B-B6FC75E183CD}"/>
              </a:ext>
            </a:extLst>
          </p:cNvPr>
          <p:cNvSpPr/>
          <p:nvPr/>
        </p:nvSpPr>
        <p:spPr>
          <a:xfrm>
            <a:off x="5714998" y="1975758"/>
            <a:ext cx="1992086" cy="816428"/>
          </a:xfrm>
          <a:prstGeom prst="ellipse">
            <a:avLst/>
          </a:prstGeom>
          <a:noFill/>
          <a:ln w="50800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1C9EAC-306A-A247-B6FB-37D946464AED}"/>
              </a:ext>
            </a:extLst>
          </p:cNvPr>
          <p:cNvSpPr/>
          <p:nvPr/>
        </p:nvSpPr>
        <p:spPr>
          <a:xfrm>
            <a:off x="7843155" y="2030187"/>
            <a:ext cx="1170216" cy="816428"/>
          </a:xfrm>
          <a:prstGeom prst="ellipse">
            <a:avLst/>
          </a:prstGeom>
          <a:noFill/>
          <a:ln w="508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F1D1A0-3D0E-1644-A53F-7BD26CE28129}"/>
              </a:ext>
            </a:extLst>
          </p:cNvPr>
          <p:cNvSpPr/>
          <p:nvPr/>
        </p:nvSpPr>
        <p:spPr>
          <a:xfrm>
            <a:off x="4245429" y="3396342"/>
            <a:ext cx="8098971" cy="424543"/>
          </a:xfrm>
          <a:prstGeom prst="rect">
            <a:avLst/>
          </a:prstGeom>
          <a:solidFill>
            <a:srgbClr val="00B0F0">
              <a:alpha val="25000"/>
            </a:srgbClr>
          </a:solidFill>
          <a:ln w="44450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BB55C0-A515-574F-AB51-79E62443B90A}"/>
              </a:ext>
            </a:extLst>
          </p:cNvPr>
          <p:cNvSpPr/>
          <p:nvPr/>
        </p:nvSpPr>
        <p:spPr>
          <a:xfrm>
            <a:off x="4392386" y="4114799"/>
            <a:ext cx="7919357" cy="3902529"/>
          </a:xfrm>
          <a:prstGeom prst="rect">
            <a:avLst/>
          </a:prstGeom>
          <a:solidFill>
            <a:srgbClr val="C00000">
              <a:alpha val="25000"/>
            </a:srgbClr>
          </a:solidFill>
          <a:ln w="4445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3724E8-00A6-6A49-83B1-562B9DB2F4B8}"/>
              </a:ext>
            </a:extLst>
          </p:cNvPr>
          <p:cNvSpPr/>
          <p:nvPr/>
        </p:nvSpPr>
        <p:spPr>
          <a:xfrm>
            <a:off x="2302329" y="3282041"/>
            <a:ext cx="1959427" cy="5159829"/>
          </a:xfrm>
          <a:prstGeom prst="rect">
            <a:avLst/>
          </a:prstGeom>
          <a:solidFill>
            <a:srgbClr val="92D050">
              <a:alpha val="25000"/>
            </a:srgbClr>
          </a:solidFill>
          <a:ln w="44450" cap="flat">
            <a:solidFill>
              <a:srgbClr val="92D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8813EE-CD4A-084F-8D88-AC98880583ED}"/>
              </a:ext>
            </a:extLst>
          </p:cNvPr>
          <p:cNvSpPr txBox="1"/>
          <p:nvPr/>
        </p:nvSpPr>
        <p:spPr>
          <a:xfrm>
            <a:off x="1083065" y="8419687"/>
            <a:ext cx="437619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300" b="1" i="0" u="none" strike="noStrike" cap="none" spc="0" normalizeH="0" baseline="0" dirty="0">
                <a:ln>
                  <a:noFill/>
                </a:ln>
                <a:solidFill>
                  <a:srgbClr val="92D05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necessary for grouping!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Exercises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Exercises</a:t>
            </a:r>
          </a:p>
          <a:p>
            <a:pPr>
              <a:defRPr sz="2500"/>
            </a:pPr>
            <a:r>
              <a:rPr dirty="0"/>
              <a:t>Please do basic exercises 3-I and 3-II.</a:t>
            </a:r>
          </a:p>
          <a:p>
            <a:pPr>
              <a:defRPr sz="2500"/>
            </a:pPr>
            <a:r>
              <a:rPr dirty="0"/>
              <a:t>Time left? </a:t>
            </a:r>
            <a:r>
              <a:rPr lang="en-US" dirty="0" err="1"/>
              <a:t>Opt</a:t>
            </a:r>
            <a:r>
              <a:rPr lang="en-US" dirty="0"/>
              <a:t> for an optional exercise, or explore the recommended reading!</a:t>
            </a:r>
            <a:endParaRPr dirty="0"/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All done? Time to knit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All done? Time to knit!</a:t>
            </a:r>
          </a:p>
        </p:txBody>
      </p:sp>
      <p:pic>
        <p:nvPicPr>
          <p:cNvPr id="788" name="Screen Shot 2018-12-06 at 22.28.44.png" descr="Screen Shot 2018-12-06 at 22.28.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51" y="1950327"/>
            <a:ext cx="13024502" cy="8755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789" name="Oval" descr="Oval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601142" y="3117113"/>
            <a:ext cx="1844181" cy="114181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9" grpId="1" animBg="1" advAuto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Introduction to R &amp; data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 to R &amp; data</a:t>
            </a:r>
          </a:p>
        </p:txBody>
      </p:sp>
      <p:sp>
        <p:nvSpPr>
          <p:cNvPr id="793" name="Before you leave…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Before you leave…</a:t>
            </a:r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Other RDM worksh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Other RDM workshops</a:t>
            </a:r>
          </a:p>
        </p:txBody>
      </p:sp>
      <p:sp>
        <p:nvSpPr>
          <p:cNvPr id="796" name="https://www.uu.nl/en/research/research-data-management/tools-services/training-and-workshop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u="sng" dirty="0">
                <a:hlinkClick r:id="rId2"/>
              </a:rPr>
              <a:t>https://www.uu.nl/en/research/research-data-management/tools-services/training-and-workshops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Learn to write your Data Management Plan (online course)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 err="1"/>
              <a:t>Quickstart</a:t>
            </a:r>
            <a:r>
              <a:rPr lang="en-US" dirty="0"/>
              <a:t> to </a:t>
            </a:r>
            <a:r>
              <a:rPr dirty="0"/>
              <a:t>Research Data Management</a:t>
            </a: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IMG_20180910_160338.jpg" descr="IMG_20180910_160338.jpg"/>
          <p:cNvPicPr>
            <a:picLocks noGrp="1" noChangeAspect="1"/>
          </p:cNvPicPr>
          <p:nvPr>
            <p:ph type="pic" idx="13"/>
          </p:nvPr>
        </p:nvPicPr>
        <p:blipFill rotWithShape="1">
          <a:blip r:embed="rId2"/>
          <a:srcRect l="3841" t="3206" r="50574"/>
          <a:stretch/>
        </p:blipFill>
        <p:spPr>
          <a:xfrm>
            <a:off x="6881585" y="1899"/>
            <a:ext cx="6123215" cy="9751701"/>
          </a:xfrm>
          <a:prstGeom prst="rect">
            <a:avLst/>
          </a:prstGeom>
        </p:spPr>
      </p:pic>
      <p:sp>
        <p:nvSpPr>
          <p:cNvPr id="799" name="R Caf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 Caf</a:t>
            </a:r>
            <a:r>
              <a:rPr lang="en-US" dirty="0"/>
              <a:t>e</a:t>
            </a:r>
            <a:r>
              <a:rPr dirty="0"/>
              <a:t> </a:t>
            </a:r>
          </a:p>
        </p:txBody>
      </p:sp>
      <p:sp>
        <p:nvSpPr>
          <p:cNvPr id="800" name="Monthly event for R programmers…"/>
          <p:cNvSpPr txBox="1">
            <a:spLocks noGrp="1"/>
          </p:cNvSpPr>
          <p:nvPr>
            <p:ph type="body" sz="half" idx="1"/>
          </p:nvPr>
        </p:nvSpPr>
        <p:spPr>
          <a:xfrm>
            <a:off x="571499" y="2222500"/>
            <a:ext cx="6140197" cy="66675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rPr b="1" dirty="0"/>
              <a:t>Monthly</a:t>
            </a:r>
            <a:r>
              <a:rPr dirty="0"/>
              <a:t> </a:t>
            </a:r>
            <a:r>
              <a:rPr b="1" dirty="0"/>
              <a:t>event for R programmers</a:t>
            </a:r>
            <a:r>
              <a:rPr lang="en-US" b="1" dirty="0"/>
              <a:t> </a:t>
            </a:r>
            <a:r>
              <a:rPr lang="en-US" dirty="0"/>
              <a:t>at UU/UMCU. Be part of the R community! </a:t>
            </a:r>
            <a:r>
              <a:rPr dirty="0"/>
              <a:t>Work on your</a:t>
            </a:r>
            <a:r>
              <a:rPr lang="en-US" dirty="0"/>
              <a:t> own</a:t>
            </a:r>
            <a:r>
              <a:rPr dirty="0"/>
              <a:t> project</a:t>
            </a:r>
            <a:r>
              <a:rPr lang="en-US" dirty="0"/>
              <a:t>, and ask (or answer!)</a:t>
            </a:r>
            <a:r>
              <a:rPr dirty="0"/>
              <a:t> questions</a:t>
            </a:r>
            <a:r>
              <a:rPr lang="en-US" dirty="0"/>
              <a:t>.</a:t>
            </a:r>
          </a:p>
          <a:p>
            <a:pPr marL="0" indent="0">
              <a:buNone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More info on:</a:t>
            </a:r>
          </a:p>
          <a:p>
            <a:pPr marL="0" indent="0">
              <a:spcBef>
                <a:spcPts val="0"/>
              </a:spcBef>
              <a:buNone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u="sng" dirty="0">
                <a:solidFill>
                  <a:srgbClr val="0433FF"/>
                </a:solidFill>
                <a:sym typeface="Helvetica Neue Light"/>
                <a:hlinkClick r:id="rId3"/>
              </a:rPr>
              <a:t>github.com/UtrechtUniversity/R-data-cafe</a:t>
            </a:r>
          </a:p>
          <a:p>
            <a:pPr marL="0" indent="0">
              <a:spcBef>
                <a:spcPts val="0"/>
              </a:spcBef>
              <a:buNone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 lang="en-US" dirty="0">
              <a:solidFill>
                <a:srgbClr val="000000"/>
              </a:solidFill>
              <a:sym typeface="Helvetica Neue Light"/>
            </a:endParaRPr>
          </a:p>
          <a:p>
            <a:pPr marL="0" indent="0">
              <a:spcBef>
                <a:spcPts val="0"/>
              </a:spcBef>
              <a:buNone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>
                <a:solidFill>
                  <a:srgbClr val="000000"/>
                </a:solidFill>
                <a:sym typeface="Helvetica Neue Light"/>
              </a:rPr>
              <a:t>(Or subscribe to the newsletter, check the RDM support website…)</a:t>
            </a:r>
            <a:endParaRPr lang="en-US" u="sng" dirty="0">
              <a:solidFill>
                <a:srgbClr val="0433FF"/>
              </a:solidFill>
              <a:sym typeface="Helvetica Neue Light"/>
              <a:hlinkClick r:id="rId3"/>
            </a:endParaRPr>
          </a:p>
          <a:p>
            <a:pPr marL="0" indent="0">
              <a:buNone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>
                <a:solidFill>
                  <a:srgbClr val="000000"/>
                </a:solidFill>
                <a:sym typeface="Helvetica Neue Light"/>
              </a:rPr>
              <a:t>Mondays, 15-17, </a:t>
            </a:r>
            <a:r>
              <a:rPr lang="en-US" dirty="0" err="1">
                <a:solidFill>
                  <a:srgbClr val="000000"/>
                </a:solidFill>
                <a:sym typeface="Helvetica Neue Light"/>
              </a:rPr>
              <a:t>Bucheliuszaal</a:t>
            </a:r>
            <a:r>
              <a:rPr lang="en-US" dirty="0">
                <a:solidFill>
                  <a:srgbClr val="000000"/>
                </a:solidFill>
                <a:sym typeface="Helvetica Neue Light"/>
              </a:rPr>
              <a:t> (6.18) UB</a:t>
            </a:r>
          </a:p>
          <a:p>
            <a:pPr marL="0" indent="0">
              <a:buNone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sym typeface="Helvetica Neue Light"/>
              </a:rPr>
              <a:t>Next edition: </a:t>
            </a:r>
            <a:r>
              <a:rPr lang="en-US" b="1" dirty="0">
                <a:highlight>
                  <a:srgbClr val="FFFF00"/>
                </a:highlight>
              </a:rPr>
              <a:t>Monday 20/5, 15:00-17:00</a:t>
            </a:r>
          </a:p>
          <a:p>
            <a:pPr marL="0" indent="0">
              <a:buNone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Feedback is cool.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We love feedback! It’s how we learn…</a:t>
            </a:r>
            <a:endParaRPr dirty="0"/>
          </a:p>
          <a:p>
            <a:pPr>
              <a:defRPr sz="2900"/>
            </a:pPr>
            <a:r>
              <a:rPr sz="2600" dirty="0"/>
              <a:t>Please send your feedback, remarks, questions to Barbara: </a:t>
            </a:r>
            <a:r>
              <a:rPr sz="2600" u="sng" dirty="0">
                <a:hlinkClick r:id="rId2"/>
              </a:rPr>
              <a:t>b.m.i.vreede@uu.nl</a:t>
            </a:r>
          </a:p>
        </p:txBody>
      </p:sp>
      <p:grpSp>
        <p:nvGrpSpPr>
          <p:cNvPr id="805" name="Or generate an issue on github!…"/>
          <p:cNvGrpSpPr/>
          <p:nvPr/>
        </p:nvGrpSpPr>
        <p:grpSpPr>
          <a:xfrm>
            <a:off x="6788700" y="6663897"/>
            <a:ext cx="5288605" cy="1786622"/>
            <a:chOff x="0" y="0"/>
            <a:chExt cx="5288604" cy="1786620"/>
          </a:xfrm>
        </p:grpSpPr>
        <p:sp>
          <p:nvSpPr>
            <p:cNvPr id="804" name="Or generate an issue on github!…"/>
            <p:cNvSpPr/>
            <p:nvPr/>
          </p:nvSpPr>
          <p:spPr>
            <a:xfrm>
              <a:off x="76199" y="76200"/>
              <a:ext cx="5136206" cy="1634221"/>
            </a:xfrm>
            <a:prstGeom prst="rect">
              <a:avLst/>
            </a:prstGeom>
            <a:solidFill>
              <a:srgbClr val="FFD479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spcBef>
                  <a:spcPts val="3000"/>
                </a:spcBef>
                <a:defRPr sz="2600"/>
              </a:pPr>
              <a:r>
                <a:rPr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Or generate an issue on github!</a:t>
              </a:r>
            </a:p>
            <a:p>
              <a:pPr>
                <a:spcBef>
                  <a:spcPts val="3000"/>
                </a:spcBef>
                <a:defRPr sz="2600"/>
              </a:pPr>
              <a:r>
                <a:rPr u="sng">
                  <a:hlinkClick r:id="rId3"/>
                </a:rPr>
                <a:t>tinyurl.com/introRData</a:t>
              </a:r>
            </a:p>
          </p:txBody>
        </p:sp>
        <p:pic>
          <p:nvPicPr>
            <p:cNvPr id="803" name="Or generate an issue on github!…" descr="Or generate an issue on github!…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5288605" cy="178662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useR &lt;- function(){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defRPr sz="2500">
                <a:solidFill>
                  <a:srgbClr val="0433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useR &lt;- function(){</a:t>
            </a:r>
          </a:p>
          <a:p>
            <a:pPr>
              <a:spcBef>
                <a:spcPts val="500"/>
              </a:spcBef>
              <a:defRPr sz="2500">
                <a:solidFill>
                  <a:srgbClr val="0433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print("Good luck and see you!")</a:t>
            </a:r>
          </a:p>
          <a:p>
            <a:pPr>
              <a:spcBef>
                <a:spcPts val="500"/>
              </a:spcBef>
              <a:defRPr sz="2500">
                <a:solidFill>
                  <a:srgbClr val="0433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>
              <a:spcBef>
                <a:spcPts val="500"/>
              </a:spcBef>
              <a:defRPr sz="2500">
                <a:solidFill>
                  <a:srgbClr val="0433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useR()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E323B-4F32-CE40-BE83-3216B9FB5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Tidyverse</a:t>
            </a:r>
            <a:r>
              <a:rPr lang="en-US" dirty="0"/>
              <a:t>: connecting packages for every step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684509-EA63-834D-A33C-9BE87300D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320" y="5213350"/>
            <a:ext cx="8116996" cy="4296410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08004785-8221-D841-AF8D-5CDE85220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142" y="2168865"/>
            <a:ext cx="8264842" cy="303736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9741155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wickham_r4ds.png" descr="wickham_r4ds.pn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54" name="Learn tidyver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Learn tidyverse</a:t>
            </a:r>
          </a:p>
        </p:txBody>
      </p:sp>
      <p:sp>
        <p:nvSpPr>
          <p:cNvPr id="9" name="R for Data Science (book) Freely available on:         r4ds.had.co.nz/…">
            <a:extLst>
              <a:ext uri="{FF2B5EF4-FFF2-40B4-BE49-F238E27FC236}">
                <a16:creationId xmlns:a16="http://schemas.microsoft.com/office/drawing/2014/main" id="{949E5051-033C-AB4F-B74F-5E0C7439D1EF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571499" y="2222500"/>
            <a:ext cx="5682344" cy="6667500"/>
          </a:xfrm>
          <a:prstGeom prst="rect">
            <a:avLst/>
          </a:prstGeom>
        </p:spPr>
        <p:txBody>
          <a:bodyPr/>
          <a:lstStyle/>
          <a:p>
            <a:r>
              <a:rPr dirty="0"/>
              <a:t>R for Data Science (book)</a:t>
            </a:r>
            <a:r>
              <a:rPr lang="en-US" dirty="0"/>
              <a:t>; f</a:t>
            </a:r>
            <a:r>
              <a:rPr dirty="0"/>
              <a:t>reely available on </a:t>
            </a:r>
            <a:r>
              <a:rPr u="sng" dirty="0">
                <a:solidFill>
                  <a:srgbClr val="0433FF"/>
                </a:solidFill>
                <a:hlinkClick r:id="rId3"/>
              </a:rPr>
              <a:t>r4ds.had.co.nz/</a:t>
            </a:r>
          </a:p>
          <a:p>
            <a:r>
              <a:rPr dirty="0"/>
              <a:t>ggplot2 (book)</a:t>
            </a:r>
          </a:p>
          <a:p>
            <a:r>
              <a:rPr dirty="0" err="1"/>
              <a:t>cheatsheets</a:t>
            </a:r>
            <a:r>
              <a:rPr dirty="0"/>
              <a:t>   </a:t>
            </a:r>
            <a:r>
              <a:rPr sz="2200" u="sng" dirty="0">
                <a:solidFill>
                  <a:srgbClr val="0433FF"/>
                </a:solidFill>
                <a:hlinkClick r:id="rId4"/>
              </a:rPr>
              <a:t>www.rstudio.com/resources/cheatsheets/</a:t>
            </a:r>
            <a:r>
              <a:rPr sz="2200" dirty="0">
                <a:solidFill>
                  <a:srgbClr val="0433FF"/>
                </a:solidFill>
              </a:rPr>
              <a:t> 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18222</TotalTime>
  <Words>4318</Words>
  <Application>Microsoft Macintosh PowerPoint</Application>
  <PresentationFormat>Custom</PresentationFormat>
  <Paragraphs>676</Paragraphs>
  <Slides>79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7" baseType="lpstr">
      <vt:lpstr>Arial</vt:lpstr>
      <vt:lpstr>Courier</vt:lpstr>
      <vt:lpstr>Helvetica</vt:lpstr>
      <vt:lpstr>Helvetica Neue</vt:lpstr>
      <vt:lpstr>Helvetica Neue Light</vt:lpstr>
      <vt:lpstr>Helvetica Neue Medium</vt:lpstr>
      <vt:lpstr>Verdana</vt:lpstr>
      <vt:lpstr>ModernPortfolio</vt:lpstr>
      <vt:lpstr>Introduction to R &amp; data</vt:lpstr>
      <vt:lpstr>Data science workflow</vt:lpstr>
      <vt:lpstr>Tidy data</vt:lpstr>
      <vt:lpstr>Tidy data</vt:lpstr>
      <vt:lpstr>Tidy data</vt:lpstr>
      <vt:lpstr>Tidyverse</vt:lpstr>
      <vt:lpstr>PowerPoint Presentation</vt:lpstr>
      <vt:lpstr>Tidyverse: connecting packages for every step</vt:lpstr>
      <vt:lpstr>Learn tidyverse</vt:lpstr>
      <vt:lpstr>Your afternoon roadmap</vt:lpstr>
      <vt:lpstr>Your afternoon roadmap</vt:lpstr>
      <vt:lpstr>Console, Scripts and Rmarkdown</vt:lpstr>
      <vt:lpstr>From code to document</vt:lpstr>
      <vt:lpstr>Markdown </vt:lpstr>
      <vt:lpstr>Rmarkdown: demo</vt:lpstr>
      <vt:lpstr>Exercise: open the exercise Rmarkdown  1. RStudio &gt; File &gt; Open Project &gt; introduction-to-R-and-data-github.Rproj  2. From the ‘files’ menu (bottom right), select modernR_exercises.Rmd  3. Update the header information with your name!</vt:lpstr>
      <vt:lpstr>Run the first code chunk!</vt:lpstr>
      <vt:lpstr>All done? Time to knit!</vt:lpstr>
      <vt:lpstr>package: Tibble</vt:lpstr>
      <vt:lpstr>Tibbles</vt:lpstr>
      <vt:lpstr>Tibbles: from data.frame to tibble</vt:lpstr>
      <vt:lpstr>Tibbles: from tibble to data.frame</vt:lpstr>
      <vt:lpstr>Load and save data</vt:lpstr>
      <vt:lpstr>Flat data files</vt:lpstr>
      <vt:lpstr>Load data by using buttons</vt:lpstr>
      <vt:lpstr>Load data by using buttons</vt:lpstr>
      <vt:lpstr>Read flat files</vt:lpstr>
      <vt:lpstr>Read flat files</vt:lpstr>
      <vt:lpstr>Read flat files</vt:lpstr>
      <vt:lpstr>Exercise dataset</vt:lpstr>
      <vt:lpstr>Exercises Please do basic exercises 1-I and 1-II. Time left? Opt for an optional exercise, or explore the recommended reading!</vt:lpstr>
      <vt:lpstr>Data visualisation</vt:lpstr>
      <vt:lpstr>PowerPoint Presentation</vt:lpstr>
      <vt:lpstr>Data visualisation with ggplot2</vt:lpstr>
      <vt:lpstr>The grammar of graphics</vt:lpstr>
      <vt:lpstr>Quick plots</vt:lpstr>
      <vt:lpstr>Quick plots</vt:lpstr>
      <vt:lpstr>Quick plots</vt:lpstr>
      <vt:lpstr>ggplot (grammar of graphics)</vt:lpstr>
      <vt:lpstr>ggplot: Data, aesthetics, geometrics</vt:lpstr>
      <vt:lpstr>ggplot: Data, aesthetics, geometrics</vt:lpstr>
      <vt:lpstr>ggplot: Data, aesthetics, geometrics</vt:lpstr>
      <vt:lpstr>ggplot: Multiple geometric layers </vt:lpstr>
      <vt:lpstr>ggplot: Multiple geometric layers </vt:lpstr>
      <vt:lpstr>ggplot: Statistical layers </vt:lpstr>
      <vt:lpstr>Exercises Please do basic exercises 2-I and 2-II. Time left? Opt for an optional exercise, or explore the recommended reading!</vt:lpstr>
      <vt:lpstr>Data transformation</vt:lpstr>
      <vt:lpstr>filter()</vt:lpstr>
      <vt:lpstr>Function: filter()</vt:lpstr>
      <vt:lpstr>Function: filter()</vt:lpstr>
      <vt:lpstr>Function: filter()</vt:lpstr>
      <vt:lpstr>Function: filter()</vt:lpstr>
      <vt:lpstr>Function: filter()</vt:lpstr>
      <vt:lpstr>select()</vt:lpstr>
      <vt:lpstr>Function: select()</vt:lpstr>
      <vt:lpstr>Function: select()</vt:lpstr>
      <vt:lpstr>Function: select()</vt:lpstr>
      <vt:lpstr>Function: select()</vt:lpstr>
      <vt:lpstr>Function: select()</vt:lpstr>
      <vt:lpstr>Function: select()</vt:lpstr>
      <vt:lpstr>Combining functions: the power of piping</vt:lpstr>
      <vt:lpstr>mutate()</vt:lpstr>
      <vt:lpstr>Function: mutate()</vt:lpstr>
      <vt:lpstr>Function: mutate()</vt:lpstr>
      <vt:lpstr>Function: mutate()</vt:lpstr>
      <vt:lpstr>Function: mutate()</vt:lpstr>
      <vt:lpstr>gather() and spread()</vt:lpstr>
      <vt:lpstr>Wide and long data</vt:lpstr>
      <vt:lpstr>Wide                              vs.                             Long</vt:lpstr>
      <vt:lpstr>Function: gather()</vt:lpstr>
      <vt:lpstr>Function: gather()</vt:lpstr>
      <vt:lpstr>Function: spread()</vt:lpstr>
      <vt:lpstr>Exercises Please do basic exercises 3-I and 3-II. Time left? Opt for an optional exercise, or explore the recommended reading!</vt:lpstr>
      <vt:lpstr>All done? Time to knit!</vt:lpstr>
      <vt:lpstr>Introduction to R &amp; data</vt:lpstr>
      <vt:lpstr>Other RDM workshops</vt:lpstr>
      <vt:lpstr>R Cafe </vt:lpstr>
      <vt:lpstr>We love feedback! It’s how we learn… Please send your feedback, remarks, questions to Barbara: b.m.i.vreede@uu.nl</vt:lpstr>
      <vt:lpstr>useR &lt;- function(){     print("Good luck and see you!") } useR()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Welcome! Please download the course material:</dc:title>
  <cp:lastModifiedBy>Vreede, B.M.I. (Barbara)</cp:lastModifiedBy>
  <cp:revision>115</cp:revision>
  <cp:lastPrinted>2019-05-15T23:21:25Z</cp:lastPrinted>
  <dcterms:modified xsi:type="dcterms:W3CDTF">2019-05-15T23:21:29Z</dcterms:modified>
</cp:coreProperties>
</file>